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5.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3"/>
  </p:notesMasterIdLst>
  <p:handoutMasterIdLst>
    <p:handoutMasterId r:id="rId34"/>
  </p:handoutMasterIdLst>
  <p:sldIdLst>
    <p:sldId id="306" r:id="rId5"/>
    <p:sldId id="307" r:id="rId6"/>
    <p:sldId id="308" r:id="rId7"/>
    <p:sldId id="314" r:id="rId8"/>
    <p:sldId id="309" r:id="rId9"/>
    <p:sldId id="316" r:id="rId10"/>
    <p:sldId id="317" r:id="rId11"/>
    <p:sldId id="259" r:id="rId12"/>
    <p:sldId id="260" r:id="rId13"/>
    <p:sldId id="261" r:id="rId14"/>
    <p:sldId id="263" r:id="rId15"/>
    <p:sldId id="262" r:id="rId16"/>
    <p:sldId id="264" r:id="rId17"/>
    <p:sldId id="265" r:id="rId18"/>
    <p:sldId id="266" r:id="rId19"/>
    <p:sldId id="269" r:id="rId20"/>
    <p:sldId id="285" r:id="rId21"/>
    <p:sldId id="288" r:id="rId22"/>
    <p:sldId id="276" r:id="rId23"/>
    <p:sldId id="279" r:id="rId24"/>
    <p:sldId id="318" r:id="rId25"/>
    <p:sldId id="272" r:id="rId26"/>
    <p:sldId id="273" r:id="rId27"/>
    <p:sldId id="319" r:id="rId28"/>
    <p:sldId id="284" r:id="rId29"/>
    <p:sldId id="283" r:id="rId30"/>
    <p:sldId id="280" r:id="rId31"/>
    <p:sldId id="320" r:id="rId32"/>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31863"/>
    <a:srgbClr val="491866"/>
    <a:srgbClr val="1718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967" autoAdjust="0"/>
  </p:normalViewPr>
  <p:slideViewPr>
    <p:cSldViewPr snapToGrid="0">
      <p:cViewPr varScale="1">
        <p:scale>
          <a:sx n="111" d="100"/>
          <a:sy n="111" d="100"/>
        </p:scale>
        <p:origin x="534"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FA1E05-64BF-4800-98E0-98F97824D73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0F6C5C2-FDE8-47B8-A0F1-254611B36416}">
      <dgm:prSet custT="1"/>
      <dgm:spPr/>
      <dgm:t>
        <a:bodyPr/>
        <a:lstStyle/>
        <a:p>
          <a:r>
            <a:rPr lang="pt-BR" sz="1600" b="0" i="0" dirty="0">
              <a:latin typeface="+mj-lt"/>
              <a:cs typeface="Poppins" panose="00000500000000000000" pitchFamily="2" charset="0"/>
            </a:rPr>
            <a:t>Logo no início da década de 90, as fabricantes já estavam prontas para lançar novos aparelhos, com um tamanho aceitável e um peso que não prejudicasse a coluna de ninguém. A segunda geração de aparelhos não traria apenas novos aparelhos, todavia também iria aderir a novos padrões de comunicação. </a:t>
          </a:r>
          <a:endParaRPr lang="en-US" sz="1600" dirty="0">
            <a:latin typeface="+mj-lt"/>
            <a:cs typeface="Poppins" panose="00000500000000000000" pitchFamily="2" charset="0"/>
          </a:endParaRPr>
        </a:p>
      </dgm:t>
    </dgm:pt>
    <dgm:pt modelId="{526A6BDE-81C3-44A0-BD72-197C5ED934CB}" type="parTrans" cxnId="{353560D9-71A2-4C42-9710-A600F55FAE63}">
      <dgm:prSet/>
      <dgm:spPr/>
      <dgm:t>
        <a:bodyPr/>
        <a:lstStyle/>
        <a:p>
          <a:endParaRPr lang="en-US"/>
        </a:p>
      </dgm:t>
    </dgm:pt>
    <dgm:pt modelId="{12EFC4EC-120B-4926-99B5-49C25998F84F}" type="sibTrans" cxnId="{353560D9-71A2-4C42-9710-A600F55FAE63}">
      <dgm:prSet/>
      <dgm:spPr/>
      <dgm:t>
        <a:bodyPr/>
        <a:lstStyle/>
        <a:p>
          <a:endParaRPr lang="en-US"/>
        </a:p>
      </dgm:t>
    </dgm:pt>
    <dgm:pt modelId="{4741A200-B514-4556-AA0D-022B01F2A70C}">
      <dgm:prSet custT="1"/>
      <dgm:spPr/>
      <dgm:t>
        <a:bodyPr/>
        <a:lstStyle/>
        <a:p>
          <a:r>
            <a:rPr lang="pt-BR" sz="1600" b="0" i="0" dirty="0">
              <a:latin typeface="+mj-lt"/>
              <a:cs typeface="Poppins" panose="00000500000000000000" pitchFamily="2" charset="0"/>
            </a:rPr>
            <a:t>Um recurso indispensável para muitas pessoas é o serviço de mensagem de texto (SMS). Poucos sabem, mas a primeira mensagem de texto foi enviada no ano de 1993, através de uma operadora da Finlândia. Aqui no Brasil demorou muito para chegar “toda” essa tecnologia, afinal, as operadoras brasileiras ainda estavam pensando em instalar telefones fixos para os clientes.</a:t>
          </a:r>
          <a:endParaRPr lang="en-US" sz="1600" dirty="0">
            <a:latin typeface="+mj-lt"/>
            <a:cs typeface="Poppins" panose="00000500000000000000" pitchFamily="2" charset="0"/>
          </a:endParaRPr>
        </a:p>
      </dgm:t>
    </dgm:pt>
    <dgm:pt modelId="{B51BCF9F-5E5F-4F3C-BA40-7FCE693B47D7}" type="parTrans" cxnId="{5AC53EF7-C396-44E6-950D-8971612C0E18}">
      <dgm:prSet/>
      <dgm:spPr/>
      <dgm:t>
        <a:bodyPr/>
        <a:lstStyle/>
        <a:p>
          <a:endParaRPr lang="en-US"/>
        </a:p>
      </dgm:t>
    </dgm:pt>
    <dgm:pt modelId="{8AE11CA6-CCD2-4AA6-901A-A5A8E1F66E43}" type="sibTrans" cxnId="{5AC53EF7-C396-44E6-950D-8971612C0E18}">
      <dgm:prSet/>
      <dgm:spPr/>
      <dgm:t>
        <a:bodyPr/>
        <a:lstStyle/>
        <a:p>
          <a:endParaRPr lang="en-US"/>
        </a:p>
      </dgm:t>
    </dgm:pt>
    <dgm:pt modelId="{E48B98F4-73ED-4DD3-935B-7ABE09C20F98}" type="pres">
      <dgm:prSet presAssocID="{39FA1E05-64BF-4800-98E0-98F97824D738}" presName="root" presStyleCnt="0">
        <dgm:presLayoutVars>
          <dgm:dir/>
          <dgm:resizeHandles val="exact"/>
        </dgm:presLayoutVars>
      </dgm:prSet>
      <dgm:spPr/>
    </dgm:pt>
    <dgm:pt modelId="{E0A7D5D5-EF95-4EFD-A191-CD0D43F878DA}" type="pres">
      <dgm:prSet presAssocID="{50F6C5C2-FDE8-47B8-A0F1-254611B36416}" presName="compNode" presStyleCnt="0"/>
      <dgm:spPr/>
    </dgm:pt>
    <dgm:pt modelId="{1C8B047E-C621-4B59-AFB5-2C619DE35956}" type="pres">
      <dgm:prSet presAssocID="{50F6C5C2-FDE8-47B8-A0F1-254611B36416}" presName="bgRect" presStyleLbl="bgShp" presStyleIdx="0" presStyleCnt="2"/>
      <dgm:spPr/>
    </dgm:pt>
    <dgm:pt modelId="{A683226A-82A7-4581-87B8-8D5D4B707B44}" type="pres">
      <dgm:prSet presAssocID="{50F6C5C2-FDE8-47B8-A0F1-254611B364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grenagens"/>
        </a:ext>
      </dgm:extLst>
    </dgm:pt>
    <dgm:pt modelId="{636E3805-60FC-4903-99BA-8939E6A7CDE7}" type="pres">
      <dgm:prSet presAssocID="{50F6C5C2-FDE8-47B8-A0F1-254611B36416}" presName="spaceRect" presStyleCnt="0"/>
      <dgm:spPr/>
    </dgm:pt>
    <dgm:pt modelId="{639B3CD0-5CE1-4CF2-8618-69BC5BD983B1}" type="pres">
      <dgm:prSet presAssocID="{50F6C5C2-FDE8-47B8-A0F1-254611B36416}" presName="parTx" presStyleLbl="revTx" presStyleIdx="0" presStyleCnt="2">
        <dgm:presLayoutVars>
          <dgm:chMax val="0"/>
          <dgm:chPref val="0"/>
        </dgm:presLayoutVars>
      </dgm:prSet>
      <dgm:spPr/>
    </dgm:pt>
    <dgm:pt modelId="{FF80A185-B3F8-41E0-8844-94E6D116ECAB}" type="pres">
      <dgm:prSet presAssocID="{12EFC4EC-120B-4926-99B5-49C25998F84F}" presName="sibTrans" presStyleCnt="0"/>
      <dgm:spPr/>
    </dgm:pt>
    <dgm:pt modelId="{A521B928-8945-4C8B-92F1-AB3F5C7A47C5}" type="pres">
      <dgm:prSet presAssocID="{4741A200-B514-4556-AA0D-022B01F2A70C}" presName="compNode" presStyleCnt="0"/>
      <dgm:spPr/>
    </dgm:pt>
    <dgm:pt modelId="{C533F396-2A9F-4623-BA14-E2689DEBC3C4}" type="pres">
      <dgm:prSet presAssocID="{4741A200-B514-4556-AA0D-022B01F2A70C}" presName="bgRect" presStyleLbl="bgShp" presStyleIdx="1" presStyleCnt="2"/>
      <dgm:spPr/>
    </dgm:pt>
    <dgm:pt modelId="{5E0131A6-AF1F-4930-BA7C-84E4103ED13B}" type="pres">
      <dgm:prSet presAssocID="{4741A200-B514-4556-AA0D-022B01F2A70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8717612B-322E-4818-855D-7B85B4E2E67F}" type="pres">
      <dgm:prSet presAssocID="{4741A200-B514-4556-AA0D-022B01F2A70C}" presName="spaceRect" presStyleCnt="0"/>
      <dgm:spPr/>
    </dgm:pt>
    <dgm:pt modelId="{61EA788C-09DB-42C7-8ED3-A72FDE605590}" type="pres">
      <dgm:prSet presAssocID="{4741A200-B514-4556-AA0D-022B01F2A70C}" presName="parTx" presStyleLbl="revTx" presStyleIdx="1" presStyleCnt="2">
        <dgm:presLayoutVars>
          <dgm:chMax val="0"/>
          <dgm:chPref val="0"/>
        </dgm:presLayoutVars>
      </dgm:prSet>
      <dgm:spPr/>
    </dgm:pt>
  </dgm:ptLst>
  <dgm:cxnLst>
    <dgm:cxn modelId="{AEB6B00B-F1E8-4417-8DBA-87A25DE6F3D5}" type="presOf" srcId="{39FA1E05-64BF-4800-98E0-98F97824D738}" destId="{E48B98F4-73ED-4DD3-935B-7ABE09C20F98}" srcOrd="0" destOrd="0" presId="urn:microsoft.com/office/officeart/2018/2/layout/IconVerticalSolidList"/>
    <dgm:cxn modelId="{805A889A-5A46-4DD1-9D6A-07A77F28393F}" type="presOf" srcId="{4741A200-B514-4556-AA0D-022B01F2A70C}" destId="{61EA788C-09DB-42C7-8ED3-A72FDE605590}" srcOrd="0" destOrd="0" presId="urn:microsoft.com/office/officeart/2018/2/layout/IconVerticalSolidList"/>
    <dgm:cxn modelId="{0251AB9A-6982-4CA8-973D-B61950644AAA}" type="presOf" srcId="{50F6C5C2-FDE8-47B8-A0F1-254611B36416}" destId="{639B3CD0-5CE1-4CF2-8618-69BC5BD983B1}" srcOrd="0" destOrd="0" presId="urn:microsoft.com/office/officeart/2018/2/layout/IconVerticalSolidList"/>
    <dgm:cxn modelId="{353560D9-71A2-4C42-9710-A600F55FAE63}" srcId="{39FA1E05-64BF-4800-98E0-98F97824D738}" destId="{50F6C5C2-FDE8-47B8-A0F1-254611B36416}" srcOrd="0" destOrd="0" parTransId="{526A6BDE-81C3-44A0-BD72-197C5ED934CB}" sibTransId="{12EFC4EC-120B-4926-99B5-49C25998F84F}"/>
    <dgm:cxn modelId="{5AC53EF7-C396-44E6-950D-8971612C0E18}" srcId="{39FA1E05-64BF-4800-98E0-98F97824D738}" destId="{4741A200-B514-4556-AA0D-022B01F2A70C}" srcOrd="1" destOrd="0" parTransId="{B51BCF9F-5E5F-4F3C-BA40-7FCE693B47D7}" sibTransId="{8AE11CA6-CCD2-4AA6-901A-A5A8E1F66E43}"/>
    <dgm:cxn modelId="{C7264578-44CA-46AE-BDE9-1326C3F51328}" type="presParOf" srcId="{E48B98F4-73ED-4DD3-935B-7ABE09C20F98}" destId="{E0A7D5D5-EF95-4EFD-A191-CD0D43F878DA}" srcOrd="0" destOrd="0" presId="urn:microsoft.com/office/officeart/2018/2/layout/IconVerticalSolidList"/>
    <dgm:cxn modelId="{4CFF70EC-20E7-4007-89A3-6DB324EB4553}" type="presParOf" srcId="{E0A7D5D5-EF95-4EFD-A191-CD0D43F878DA}" destId="{1C8B047E-C621-4B59-AFB5-2C619DE35956}" srcOrd="0" destOrd="0" presId="urn:microsoft.com/office/officeart/2018/2/layout/IconVerticalSolidList"/>
    <dgm:cxn modelId="{6D7D7979-AFD0-4457-8DC1-B3D562742220}" type="presParOf" srcId="{E0A7D5D5-EF95-4EFD-A191-CD0D43F878DA}" destId="{A683226A-82A7-4581-87B8-8D5D4B707B44}" srcOrd="1" destOrd="0" presId="urn:microsoft.com/office/officeart/2018/2/layout/IconVerticalSolidList"/>
    <dgm:cxn modelId="{215DA157-9075-4B30-9275-31829C224317}" type="presParOf" srcId="{E0A7D5D5-EF95-4EFD-A191-CD0D43F878DA}" destId="{636E3805-60FC-4903-99BA-8939E6A7CDE7}" srcOrd="2" destOrd="0" presId="urn:microsoft.com/office/officeart/2018/2/layout/IconVerticalSolidList"/>
    <dgm:cxn modelId="{385D02A5-88E6-44EE-838C-4F42B75D39A5}" type="presParOf" srcId="{E0A7D5D5-EF95-4EFD-A191-CD0D43F878DA}" destId="{639B3CD0-5CE1-4CF2-8618-69BC5BD983B1}" srcOrd="3" destOrd="0" presId="urn:microsoft.com/office/officeart/2018/2/layout/IconVerticalSolidList"/>
    <dgm:cxn modelId="{91A8873F-D3A9-4F50-BF2D-F11F319531E1}" type="presParOf" srcId="{E48B98F4-73ED-4DD3-935B-7ABE09C20F98}" destId="{FF80A185-B3F8-41E0-8844-94E6D116ECAB}" srcOrd="1" destOrd="0" presId="urn:microsoft.com/office/officeart/2018/2/layout/IconVerticalSolidList"/>
    <dgm:cxn modelId="{4815BC9D-0369-43F2-B9EB-86DCCFE1A242}" type="presParOf" srcId="{E48B98F4-73ED-4DD3-935B-7ABE09C20F98}" destId="{A521B928-8945-4C8B-92F1-AB3F5C7A47C5}" srcOrd="2" destOrd="0" presId="urn:microsoft.com/office/officeart/2018/2/layout/IconVerticalSolidList"/>
    <dgm:cxn modelId="{19EAEF78-62C2-4D26-BBD9-72ADCD2B12EE}" type="presParOf" srcId="{A521B928-8945-4C8B-92F1-AB3F5C7A47C5}" destId="{C533F396-2A9F-4623-BA14-E2689DEBC3C4}" srcOrd="0" destOrd="0" presId="urn:microsoft.com/office/officeart/2018/2/layout/IconVerticalSolidList"/>
    <dgm:cxn modelId="{8E2E3530-3083-4F5A-AAA1-CE6E63390DAE}" type="presParOf" srcId="{A521B928-8945-4C8B-92F1-AB3F5C7A47C5}" destId="{5E0131A6-AF1F-4930-BA7C-84E4103ED13B}" srcOrd="1" destOrd="0" presId="urn:microsoft.com/office/officeart/2018/2/layout/IconVerticalSolidList"/>
    <dgm:cxn modelId="{73CDA137-EFEC-46A8-8A84-16B953571AF1}" type="presParOf" srcId="{A521B928-8945-4C8B-92F1-AB3F5C7A47C5}" destId="{8717612B-322E-4818-855D-7B85B4E2E67F}" srcOrd="2" destOrd="0" presId="urn:microsoft.com/office/officeart/2018/2/layout/IconVerticalSolidList"/>
    <dgm:cxn modelId="{6CD76289-B3B7-4739-8400-B11C122D921A}" type="presParOf" srcId="{A521B928-8945-4C8B-92F1-AB3F5C7A47C5}" destId="{61EA788C-09DB-42C7-8ED3-A72FDE6055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B047E-C621-4B59-AFB5-2C619DE35956}">
      <dsp:nvSpPr>
        <dsp:cNvPr id="0" name=""/>
        <dsp:cNvSpPr/>
      </dsp:nvSpPr>
      <dsp:spPr>
        <a:xfrm>
          <a:off x="0" y="543917"/>
          <a:ext cx="10515600" cy="146857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83226A-82A7-4581-87B8-8D5D4B707B44}">
      <dsp:nvSpPr>
        <dsp:cNvPr id="0" name=""/>
        <dsp:cNvSpPr/>
      </dsp:nvSpPr>
      <dsp:spPr>
        <a:xfrm>
          <a:off x="444244" y="874346"/>
          <a:ext cx="807717" cy="807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9B3CD0-5CE1-4CF2-8618-69BC5BD983B1}">
      <dsp:nvSpPr>
        <dsp:cNvPr id="0" name=""/>
        <dsp:cNvSpPr/>
      </dsp:nvSpPr>
      <dsp:spPr>
        <a:xfrm>
          <a:off x="1696205" y="543917"/>
          <a:ext cx="8819394" cy="146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424" tIns="155424" rIns="155424" bIns="155424" numCol="1" spcCol="1270" anchor="ctr" anchorCtr="0">
          <a:noAutofit/>
        </a:bodyPr>
        <a:lstStyle/>
        <a:p>
          <a:pPr marL="0" lvl="0" indent="0" algn="l" defTabSz="711200">
            <a:lnSpc>
              <a:spcPct val="90000"/>
            </a:lnSpc>
            <a:spcBef>
              <a:spcPct val="0"/>
            </a:spcBef>
            <a:spcAft>
              <a:spcPct val="35000"/>
            </a:spcAft>
            <a:buNone/>
          </a:pPr>
          <a:r>
            <a:rPr lang="pt-BR" sz="1600" b="0" i="0" kern="1200" dirty="0">
              <a:latin typeface="+mj-lt"/>
              <a:cs typeface="Poppins" panose="00000500000000000000" pitchFamily="2" charset="0"/>
            </a:rPr>
            <a:t>Logo no início da década de 90, as fabricantes já estavam prontas para lançar novos aparelhos, com um tamanho aceitável e um peso que não prejudicasse a coluna de ninguém. A segunda geração de aparelhos não traria apenas novos aparelhos, todavia também iria aderir a novos padrões de comunicação. </a:t>
          </a:r>
          <a:endParaRPr lang="en-US" sz="1600" kern="1200" dirty="0">
            <a:latin typeface="+mj-lt"/>
            <a:cs typeface="Poppins" panose="00000500000000000000" pitchFamily="2" charset="0"/>
          </a:endParaRPr>
        </a:p>
      </dsp:txBody>
      <dsp:txXfrm>
        <a:off x="1696205" y="543917"/>
        <a:ext cx="8819394" cy="1468576"/>
      </dsp:txXfrm>
    </dsp:sp>
    <dsp:sp modelId="{C533F396-2A9F-4623-BA14-E2689DEBC3C4}">
      <dsp:nvSpPr>
        <dsp:cNvPr id="0" name=""/>
        <dsp:cNvSpPr/>
      </dsp:nvSpPr>
      <dsp:spPr>
        <a:xfrm>
          <a:off x="0" y="2338844"/>
          <a:ext cx="10515600" cy="146857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0131A6-AF1F-4930-BA7C-84E4103ED13B}">
      <dsp:nvSpPr>
        <dsp:cNvPr id="0" name=""/>
        <dsp:cNvSpPr/>
      </dsp:nvSpPr>
      <dsp:spPr>
        <a:xfrm>
          <a:off x="444244" y="2669273"/>
          <a:ext cx="807717" cy="8077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A788C-09DB-42C7-8ED3-A72FDE605590}">
      <dsp:nvSpPr>
        <dsp:cNvPr id="0" name=""/>
        <dsp:cNvSpPr/>
      </dsp:nvSpPr>
      <dsp:spPr>
        <a:xfrm>
          <a:off x="1696205" y="2338844"/>
          <a:ext cx="8819394" cy="146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424" tIns="155424" rIns="155424" bIns="155424" numCol="1" spcCol="1270" anchor="ctr" anchorCtr="0">
          <a:noAutofit/>
        </a:bodyPr>
        <a:lstStyle/>
        <a:p>
          <a:pPr marL="0" lvl="0" indent="0" algn="l" defTabSz="711200">
            <a:lnSpc>
              <a:spcPct val="90000"/>
            </a:lnSpc>
            <a:spcBef>
              <a:spcPct val="0"/>
            </a:spcBef>
            <a:spcAft>
              <a:spcPct val="35000"/>
            </a:spcAft>
            <a:buNone/>
          </a:pPr>
          <a:r>
            <a:rPr lang="pt-BR" sz="1600" b="0" i="0" kern="1200" dirty="0">
              <a:latin typeface="+mj-lt"/>
              <a:cs typeface="Poppins" panose="00000500000000000000" pitchFamily="2" charset="0"/>
            </a:rPr>
            <a:t>Um recurso indispensável para muitas pessoas é o serviço de mensagem de texto (SMS). Poucos sabem, mas a primeira mensagem de texto foi enviada no ano de 1993, através de uma operadora da Finlândia. Aqui no Brasil demorou muito para chegar “toda” essa tecnologia, afinal, as operadoras brasileiras ainda estavam pensando em instalar telefones fixos para os clientes.</a:t>
          </a:r>
          <a:endParaRPr lang="en-US" sz="1600" kern="1200" dirty="0">
            <a:latin typeface="+mj-lt"/>
            <a:cs typeface="Poppins" panose="00000500000000000000" pitchFamily="2" charset="0"/>
          </a:endParaRPr>
        </a:p>
      </dsp:txBody>
      <dsp:txXfrm>
        <a:off x="1696205" y="2338844"/>
        <a:ext cx="8819394" cy="14685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56FC8CEB-C80F-46BD-B99E-255BECA998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91733F07-BCE0-4400-BC6B-726CE4E7FE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6BDA13-F8D8-41D0-8E6B-471638B8BD96}" type="datetime1">
              <a:rPr lang="pt-BR" smtClean="0"/>
              <a:t>05/08/2025</a:t>
            </a:fld>
            <a:endParaRPr lang="pt-BR" dirty="0"/>
          </a:p>
        </p:txBody>
      </p:sp>
      <p:sp>
        <p:nvSpPr>
          <p:cNvPr id="4" name="Espaço Reservado para Rodapé 3">
            <a:extLst>
              <a:ext uri="{FF2B5EF4-FFF2-40B4-BE49-F238E27FC236}">
                <a16:creationId xmlns:a16="http://schemas.microsoft.com/office/drawing/2014/main" id="{2D68A428-68AB-4094-9470-9CAAA6137E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A4EA42BF-DF41-406A-B3D9-B3E053794E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17A895-E1A7-469B-8C31-C63ED8EFE9AB}" type="slidenum">
              <a:rPr lang="pt-BR" smtClean="0"/>
              <a:t>‹nº›</a:t>
            </a:fld>
            <a:endParaRPr lang="pt-BR"/>
          </a:p>
        </p:txBody>
      </p:sp>
    </p:spTree>
    <p:extLst>
      <p:ext uri="{BB962C8B-B14F-4D97-AF65-F5344CB8AC3E}">
        <p14:creationId xmlns:p14="http://schemas.microsoft.com/office/powerpoint/2010/main" val="2893297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D470D-E53E-48B4-9550-11EF0B015998}" type="datetime1">
              <a:rPr lang="pt-BR" smtClean="0"/>
              <a:pPr/>
              <a:t>05/08/2025</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pt-BR" noProof="0" smtClean="0"/>
              <a:t>‹nº›</a:t>
            </a:fld>
            <a:endParaRPr lang="pt-B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1</a:t>
            </a:fld>
            <a:endParaRPr lang="pt-BR"/>
          </a:p>
        </p:txBody>
      </p:sp>
    </p:spTree>
    <p:extLst>
      <p:ext uri="{BB962C8B-B14F-4D97-AF65-F5344CB8AC3E}">
        <p14:creationId xmlns:p14="http://schemas.microsoft.com/office/powerpoint/2010/main" val="313107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2</a:t>
            </a:fld>
            <a:endParaRPr lang="pt-BR"/>
          </a:p>
        </p:txBody>
      </p:sp>
    </p:spTree>
    <p:extLst>
      <p:ext uri="{BB962C8B-B14F-4D97-AF65-F5344CB8AC3E}">
        <p14:creationId xmlns:p14="http://schemas.microsoft.com/office/powerpoint/2010/main" val="3935970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3</a:t>
            </a:fld>
            <a:endParaRPr lang="pt-BR"/>
          </a:p>
        </p:txBody>
      </p:sp>
    </p:spTree>
    <p:extLst>
      <p:ext uri="{BB962C8B-B14F-4D97-AF65-F5344CB8AC3E}">
        <p14:creationId xmlns:p14="http://schemas.microsoft.com/office/powerpoint/2010/main" val="65857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D5939589-3E79-4C82-AA4A-FE78234FAA59}" type="slidenum">
              <a:rPr lang="pt-BR" smtClean="0"/>
              <a:t>5</a:t>
            </a:fld>
            <a:endParaRPr lang="pt-BR"/>
          </a:p>
        </p:txBody>
      </p:sp>
    </p:spTree>
    <p:extLst>
      <p:ext uri="{BB962C8B-B14F-4D97-AF65-F5344CB8AC3E}">
        <p14:creationId xmlns:p14="http://schemas.microsoft.com/office/powerpoint/2010/main" val="254289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rtlCol="0" anchor="b"/>
          <a:lstStyle>
            <a:lvl1pPr algn="l">
              <a:defRPr sz="6000" b="1" i="0" cap="all" baseline="0"/>
            </a:lvl1pPr>
          </a:lstStyle>
          <a:p>
            <a:pPr rtl="0"/>
            <a:r>
              <a:rPr lang="pt-BR" noProof="0"/>
              <a:t>Clique para editar o estilo de título Mestre</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cxnSp>
        <p:nvCxnSpPr>
          <p:cNvPr id="11" name="Conector Re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pt-BR" noProof="0"/>
              <a:t>Clique para editar o estilo de título Mestre</a:t>
            </a:r>
          </a:p>
        </p:txBody>
      </p:sp>
      <p:sp>
        <p:nvSpPr>
          <p:cNvPr id="3" name="Espaço Reservado para Texto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4" name="Espaço reservado para conteúdo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6" name="Espaço reservado para conteúdo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cxnSp>
        <p:nvCxnSpPr>
          <p:cNvPr id="10" name="Conector Re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pt-BR" noProof="0"/>
          </a:p>
        </p:txBody>
      </p:sp>
      <p:sp>
        <p:nvSpPr>
          <p:cNvPr id="14" name="Elemento 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pt-BR" noProof="0"/>
          </a:p>
        </p:txBody>
      </p:sp>
      <p:sp>
        <p:nvSpPr>
          <p:cNvPr id="16" name="Elemento 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pt-BR" noProof="0"/>
              <a:t>Clique para editar o estilo de título Mestre</a:t>
            </a:r>
          </a:p>
        </p:txBody>
      </p:sp>
      <p:sp>
        <p:nvSpPr>
          <p:cNvPr id="3" name="Espaço Reservado para Texto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4" name="Espaço reservado para conteúdo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p:txBody>
      </p:sp>
      <p:sp>
        <p:nvSpPr>
          <p:cNvPr id="5" name="Espaço Reservado para Texto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6" name="Espaço Reservado para Conteúdo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p:txBody>
      </p:sp>
      <p:cxnSp>
        <p:nvCxnSpPr>
          <p:cNvPr id="10" name="Conector Re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pt-BR" noProof="0"/>
          </a:p>
        </p:txBody>
      </p:sp>
      <p:sp>
        <p:nvSpPr>
          <p:cNvPr id="14" name="Elemento 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pt-BR" noProof="0"/>
          </a:p>
        </p:txBody>
      </p:sp>
      <p:sp>
        <p:nvSpPr>
          <p:cNvPr id="16" name="Elemento 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pt-BR" noProof="0"/>
          </a:p>
        </p:txBody>
      </p:sp>
      <p:sp>
        <p:nvSpPr>
          <p:cNvPr id="15" name="Espaço reservado para texto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17" name="Espaço Reservado para Conteúdo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pt-BR" noProof="0"/>
              <a:t>Título</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5" name="Espaço Reservado para Rodapé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pt-BR" noProof="0"/>
              <a:t>Título da Apresentação</a:t>
            </a:r>
          </a:p>
        </p:txBody>
      </p:sp>
      <p:sp>
        <p:nvSpPr>
          <p:cNvPr id="6" name="Espaço Reservado para o Número do Slid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pt-BR" noProof="0" smtClean="0"/>
              <a:pPr rtl="0"/>
              <a:t>‹nº›</a:t>
            </a:fld>
            <a:endParaRPr lang="pt-BR" noProof="0"/>
          </a:p>
        </p:txBody>
      </p:sp>
      <p:cxnSp>
        <p:nvCxnSpPr>
          <p:cNvPr id="7" name="Conector Re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13" name="Espaço Reservado para Imagem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pt-BR" noProof="0"/>
              <a:t>Clique no ícone para adicionar uma imagem</a:t>
            </a:r>
          </a:p>
        </p:txBody>
      </p:sp>
      <p:sp>
        <p:nvSpPr>
          <p:cNvPr id="10" name="Espaço Reservado para Imagem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pt-BR" noProof="0"/>
              <a:t>Clique no ícone para adicionar uma imagem</a:t>
            </a:r>
          </a:p>
        </p:txBody>
      </p:sp>
      <p:sp>
        <p:nvSpPr>
          <p:cNvPr id="11" name="Espaço Reservado para Imagem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pt-BR" noProof="0"/>
              <a:t>Clique no ícone para adicionar uma imagem</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mente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Espaço Reservado para Imagem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pt-BR" noProof="0"/>
              <a:t>Clique no ícone para adicionar uma imagem</a:t>
            </a:r>
          </a:p>
        </p:txBody>
      </p:sp>
      <p:sp>
        <p:nvSpPr>
          <p:cNvPr id="32" name="Espaço Reservado para Imagem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pt-BR" noProof="0"/>
              <a:t>Clique no ícone para adicionar uma imagem</a:t>
            </a:r>
          </a:p>
        </p:txBody>
      </p:sp>
      <p:sp>
        <p:nvSpPr>
          <p:cNvPr id="31" name="Espaço Reservado para Imagem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pt-BR" noProof="0"/>
              <a:t>Clique no ícone para adicionar uma imagem</a:t>
            </a:r>
          </a:p>
        </p:txBody>
      </p:sp>
      <p:sp>
        <p:nvSpPr>
          <p:cNvPr id="30" name="Espaço Reservado para Imagem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pt-BR" noProof="0"/>
              <a:t>Clique no ícone para adicionar uma imagem</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760720" y="585216"/>
            <a:ext cx="5276088" cy="2276856"/>
          </a:xfrm>
        </p:spPr>
        <p:txBody>
          <a:bodyPr rtlCol="0" anchor="b"/>
          <a:lstStyle>
            <a:lvl1pPr algn="r">
              <a:defRPr sz="4800" b="1" cap="all" spc="400" baseline="0">
                <a:solidFill>
                  <a:schemeClr val="bg1"/>
                </a:solidFill>
              </a:defRPr>
            </a:lvl1pPr>
          </a:lstStyle>
          <a:p>
            <a:pPr rtl="0"/>
            <a:r>
              <a:rPr lang="pt-BR" noProof="0"/>
              <a:t>Clique para editar o estilo de título Mestre</a:t>
            </a:r>
          </a:p>
        </p:txBody>
      </p:sp>
      <p:sp>
        <p:nvSpPr>
          <p:cNvPr id="3" name="Espaço Reservado para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pt-BR" noProof="0"/>
              <a:t>3/9/20XX</a:t>
            </a:r>
          </a:p>
        </p:txBody>
      </p:sp>
      <p:sp>
        <p:nvSpPr>
          <p:cNvPr id="4" name="Espaço Reservado para Rodapé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pt-BR" noProof="0"/>
              <a:t>Título da Apresentação</a:t>
            </a:r>
          </a:p>
        </p:txBody>
      </p:sp>
      <p:sp>
        <p:nvSpPr>
          <p:cNvPr id="5" name="Espaço Reservado para o Número do Slid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pt-BR" noProof="0" smtClean="0"/>
              <a:pPr rtl="0"/>
              <a:t>‹nº›</a:t>
            </a:fld>
            <a:endParaRPr lang="pt-BR" noProof="0"/>
          </a:p>
        </p:txBody>
      </p:sp>
      <p:sp>
        <p:nvSpPr>
          <p:cNvPr id="8" name="Elemento grá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pt-BR" noProof="0"/>
          </a:p>
        </p:txBody>
      </p:sp>
      <p:sp>
        <p:nvSpPr>
          <p:cNvPr id="10" name="Elemento grá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pt-BR" noProof="0"/>
          </a:p>
        </p:txBody>
      </p:sp>
      <p:sp>
        <p:nvSpPr>
          <p:cNvPr id="12" name="Elemento grá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pt-BR" noProof="0"/>
          </a:p>
        </p:txBody>
      </p:sp>
      <p:cxnSp>
        <p:nvCxnSpPr>
          <p:cNvPr id="14" name="Conector Re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ço Reservado para Tex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pt-BR" noProof="0"/>
              <a:t>Clique para editar o texto Mestre</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pt-BR" noProof="0"/>
              <a:t>3/9/20XX</a:t>
            </a:r>
          </a:p>
        </p:txBody>
      </p:sp>
      <p:sp>
        <p:nvSpPr>
          <p:cNvPr id="4" name="Espaço Reservado para Rodapé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pt-BR" noProof="0"/>
              <a:t>Título da Apresentação</a:t>
            </a:r>
          </a:p>
        </p:txBody>
      </p:sp>
      <p:sp>
        <p:nvSpPr>
          <p:cNvPr id="5" name="Espaço Reservado para o Número do Slide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pt-BR" noProof="0" smtClean="0"/>
              <a:t>‹nº›</a:t>
            </a:fld>
            <a:endParaRPr lang="pt-BR" noProof="0"/>
          </a:p>
        </p:txBody>
      </p:sp>
      <p:cxnSp>
        <p:nvCxnSpPr>
          <p:cNvPr id="6" name="Conector re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pt-BR" noProof="0"/>
              <a:t>3/9/20XX</a:t>
            </a:r>
          </a:p>
        </p:txBody>
      </p:sp>
      <p:sp>
        <p:nvSpPr>
          <p:cNvPr id="3" name="Espaço Reservado para Rodapé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pt-BR" noProof="0"/>
              <a:t>Título da Apresentação</a:t>
            </a:r>
          </a:p>
        </p:txBody>
      </p:sp>
      <p:sp>
        <p:nvSpPr>
          <p:cNvPr id="4" name="Espaço Reservado para o Número do Slide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pt-BR" noProof="0" smtClean="0"/>
              <a:t>‹nº›</a:t>
            </a:fld>
            <a:endParaRPr lang="pt-BR" noProof="0"/>
          </a:p>
        </p:txBody>
      </p:sp>
      <p:cxnSp>
        <p:nvCxnSpPr>
          <p:cNvPr id="5" name="Conector Re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pt-BR" noProof="0"/>
              <a:t>Clique para editar o estilo de título Mestre</a:t>
            </a:r>
          </a:p>
        </p:txBody>
      </p:sp>
      <p:sp>
        <p:nvSpPr>
          <p:cNvPr id="3" name="Espaço reservado para conteúdo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pt-BR" noProof="0"/>
              <a:t>3/9/20XX</a:t>
            </a:r>
          </a:p>
        </p:txBody>
      </p:sp>
      <p:sp>
        <p:nvSpPr>
          <p:cNvPr id="6" name="Espaço Reservado para Rodapé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pt-BR" noProof="0"/>
              <a:t>Título da Apresentação</a:t>
            </a:r>
          </a:p>
        </p:txBody>
      </p:sp>
      <p:sp>
        <p:nvSpPr>
          <p:cNvPr id="7" name="Espaço Reservado para o Número do Slide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pt-BR" noProof="0" smtClean="0"/>
              <a:t>‹nº›</a:t>
            </a:fld>
            <a:endParaRPr lang="pt-BR" noProof="0"/>
          </a:p>
        </p:txBody>
      </p:sp>
      <p:cxnSp>
        <p:nvCxnSpPr>
          <p:cNvPr id="8" name="Conector Re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pt-BR" noProof="0"/>
              <a:t>Clique para editar o título Mestre</a:t>
            </a:r>
          </a:p>
        </p:txBody>
      </p:sp>
      <p:sp>
        <p:nvSpPr>
          <p:cNvPr id="3" name="Espaço reservado para imagem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pt-BR" noProof="0"/>
              <a:t>3/9/20XX</a:t>
            </a:r>
          </a:p>
        </p:txBody>
      </p:sp>
      <p:sp>
        <p:nvSpPr>
          <p:cNvPr id="6" name="Espaço Reservado para Rodapé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pt-BR" noProof="0"/>
              <a:t>Título da Apresentação</a:t>
            </a:r>
          </a:p>
        </p:txBody>
      </p:sp>
      <p:sp>
        <p:nvSpPr>
          <p:cNvPr id="7" name="Espaço Reservado para o Número do Slide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pt-BR" noProof="0" smtClean="0"/>
              <a:t>‹nº›</a:t>
            </a:fld>
            <a:endParaRPr lang="pt-BR" noProof="0"/>
          </a:p>
        </p:txBody>
      </p:sp>
      <p:cxnSp>
        <p:nvCxnSpPr>
          <p:cNvPr id="8" name="Conector Re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ítulo do Slide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594360"/>
            <a:ext cx="6272784" cy="2843784"/>
          </a:xfrm>
        </p:spPr>
        <p:txBody>
          <a:bodyPr rtlCol="0" anchor="b"/>
          <a:lstStyle>
            <a:lvl1pPr algn="l">
              <a:defRPr sz="5400" b="1" i="0" cap="all" baseline="0">
                <a:solidFill>
                  <a:schemeClr val="bg1"/>
                </a:solidFill>
              </a:defRPr>
            </a:lvl1pPr>
          </a:lstStyle>
          <a:p>
            <a:pPr rtl="0"/>
            <a:r>
              <a:rPr lang="pt-BR" noProof="0"/>
              <a:t>Clique para editar o estilo de título Mestre</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cxnSp>
        <p:nvCxnSpPr>
          <p:cNvPr id="9" name="Conector Reto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Elemento grá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pt-BR" noProof="0"/>
          </a:p>
        </p:txBody>
      </p:sp>
      <p:sp>
        <p:nvSpPr>
          <p:cNvPr id="21" name="Elemento grá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pt-BR" noProof="0"/>
          </a:p>
        </p:txBody>
      </p:sp>
      <p:sp>
        <p:nvSpPr>
          <p:cNvPr id="23" name="Elemento grá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mente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Espaço Reservado para Imagem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pt-BR" noProof="0"/>
              <a:t>Clique no ícone para adicionar uma imagem</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pt-BR" noProof="0"/>
              <a:t>Cargo</a:t>
            </a:r>
          </a:p>
        </p:txBody>
      </p:sp>
      <p:sp>
        <p:nvSpPr>
          <p:cNvPr id="3" name="Espaço Reservado para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pt-BR" noProof="0"/>
              <a:t>3/9/20XX</a:t>
            </a:r>
          </a:p>
        </p:txBody>
      </p:sp>
      <p:sp>
        <p:nvSpPr>
          <p:cNvPr id="4" name="Espaço Reservado para Rodapé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pt-BR" noProof="0"/>
              <a:t>Título da Apresentação</a:t>
            </a:r>
          </a:p>
        </p:txBody>
      </p:sp>
      <p:sp>
        <p:nvSpPr>
          <p:cNvPr id="5" name="Espaço Reservado para o Número do Slide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pt-BR" noProof="0" smtClean="0"/>
              <a:pPr rtl="0"/>
              <a:t>‹nº›</a:t>
            </a:fld>
            <a:endParaRPr lang="pt-BR" noProof="0"/>
          </a:p>
        </p:txBody>
      </p:sp>
      <p:cxnSp>
        <p:nvCxnSpPr>
          <p:cNvPr id="14" name="Conector Re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Espaço Reservado para Tex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pt-BR" noProof="0"/>
              <a:t>Clique para editar o texto Mestre</a:t>
            </a:r>
          </a:p>
        </p:txBody>
      </p:sp>
      <p:sp>
        <p:nvSpPr>
          <p:cNvPr id="11" name="Elemento grá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pt-BR" noProof="0"/>
          </a:p>
        </p:txBody>
      </p:sp>
      <p:sp>
        <p:nvSpPr>
          <p:cNvPr id="13" name="Elemento grá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pt-BR" noProof="0"/>
          </a:p>
        </p:txBody>
      </p:sp>
      <p:sp>
        <p:nvSpPr>
          <p:cNvPr id="17" name="Elemento grá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
        <p:nvSpPr>
          <p:cNvPr id="15" name="Espaço Reservado para Imagem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pt-BR" noProof="0"/>
              <a:t>Clique no ícone para adicionar uma imagem</a:t>
            </a:r>
          </a:p>
        </p:txBody>
      </p:sp>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pt-BR" noProof="0"/>
              <a:t>Clique para editar o estilo de título Mestre</a:t>
            </a:r>
          </a:p>
        </p:txBody>
      </p:sp>
      <p:sp>
        <p:nvSpPr>
          <p:cNvPr id="3" name="Espaço Reservado para Conteúdo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p:txBody>
      </p:sp>
      <p:sp>
        <p:nvSpPr>
          <p:cNvPr id="4" name="Espaço Reservado para Dat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pt-BR" noProof="0"/>
              <a:t>3/9/20XX</a:t>
            </a:r>
          </a:p>
        </p:txBody>
      </p:sp>
      <p:sp>
        <p:nvSpPr>
          <p:cNvPr id="5" name="Espaço Reservado para Rodapé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pt-BR" noProof="0"/>
              <a:t>Título da Apresentação</a:t>
            </a:r>
          </a:p>
        </p:txBody>
      </p:sp>
      <p:sp>
        <p:nvSpPr>
          <p:cNvPr id="6" name="Espaço Reservado para o Número do Slid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pt-BR" noProof="0" smtClean="0"/>
              <a:pPr rtl="0"/>
              <a:t>‹nº›</a:t>
            </a:fld>
            <a:endParaRPr lang="pt-BR" noProof="0"/>
          </a:p>
        </p:txBody>
      </p:sp>
      <p:cxnSp>
        <p:nvCxnSpPr>
          <p:cNvPr id="9" name="Conector Re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Elemento grá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pt-BR" noProof="0"/>
          </a:p>
        </p:txBody>
      </p:sp>
      <p:sp>
        <p:nvSpPr>
          <p:cNvPr id="19" name="Elemento grá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Cabeçalho da seção">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pt-BR" noProof="0"/>
              <a:t>Clique para editar o estilo de título Mestre</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4" name="Elemento grá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pt-BR" noProof="0"/>
          </a:p>
        </p:txBody>
      </p:sp>
      <p:sp>
        <p:nvSpPr>
          <p:cNvPr id="5" name="Elemento grá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pt-BR" noProof="0"/>
          </a:p>
        </p:txBody>
      </p:sp>
      <p:sp>
        <p:nvSpPr>
          <p:cNvPr id="6" name="Elemento grá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pt-BR" noProof="0"/>
          </a:p>
        </p:txBody>
      </p:sp>
      <p:sp>
        <p:nvSpPr>
          <p:cNvPr id="7" name="Elemento grá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pt-BR" noProof="0"/>
          </a:p>
        </p:txBody>
      </p:sp>
      <p:sp>
        <p:nvSpPr>
          <p:cNvPr id="11" name="Elemento grá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pt-BR" noProof="0"/>
          </a:p>
        </p:txBody>
      </p:sp>
      <p:sp>
        <p:nvSpPr>
          <p:cNvPr id="13" name="Elemento grá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p:txBody>
          <a:bodyPr rtlCol="0"/>
          <a:lstStyle>
            <a:lvl1pPr>
              <a:defRPr sz="5400"/>
            </a:lvl1pPr>
          </a:lstStyle>
          <a:p>
            <a:pPr rtl="0"/>
            <a:r>
              <a:rPr lang="pt-BR" noProof="0"/>
              <a:t>Clique para editar o estilo de título Mestre</a:t>
            </a:r>
          </a:p>
        </p:txBody>
      </p:sp>
      <p:sp>
        <p:nvSpPr>
          <p:cNvPr id="3" name="Espaço reservado para conteúdo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o número do slid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pt-BR" noProof="0" smtClean="0"/>
              <a:t>‹nº›</a:t>
            </a:fld>
            <a:endParaRPr lang="pt-BR" noProof="0"/>
          </a:p>
        </p:txBody>
      </p:sp>
      <p:cxnSp>
        <p:nvCxnSpPr>
          <p:cNvPr id="7" name="Conector re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pt-BR" noProof="0"/>
              <a:t>Clique para editar o estilo de título Mestre</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5" name="Espaço Reservado para Rodapé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pt-BR" noProof="0"/>
              <a:t>Título da Apresentação</a:t>
            </a:r>
          </a:p>
        </p:txBody>
      </p:sp>
      <p:sp>
        <p:nvSpPr>
          <p:cNvPr id="6" name="Espaço Reservado para o Número do Slide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pt-BR" noProof="0" smtClean="0"/>
              <a:pPr rtl="0"/>
              <a:t>‹nº›</a:t>
            </a:fld>
            <a:endParaRPr lang="pt-BR" noProof="0"/>
          </a:p>
        </p:txBody>
      </p:sp>
      <p:cxnSp>
        <p:nvCxnSpPr>
          <p:cNvPr id="7" name="Conector Re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13" name="Espaço Reservado para Imagem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pt-BR" noProof="0"/>
              <a:t>Clique no ícone para adicionar uma imagem</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ítulo e Conteúd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pt-BR" noProof="0"/>
              <a:t>Cargo</a:t>
            </a:r>
          </a:p>
        </p:txBody>
      </p:sp>
      <p:sp>
        <p:nvSpPr>
          <p:cNvPr id="3" name="Espaço Reservado para Conteúdo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pt-BR" noProof="0"/>
              <a:t>3/9/20XX</a:t>
            </a:r>
          </a:p>
        </p:txBody>
      </p:sp>
      <p:sp>
        <p:nvSpPr>
          <p:cNvPr id="5" name="Espaço Reservado para Rodapé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pt-BR" noProof="0"/>
              <a:t>Título da Apresentação</a:t>
            </a:r>
          </a:p>
        </p:txBody>
      </p:sp>
      <p:sp>
        <p:nvSpPr>
          <p:cNvPr id="6" name="Espaço Reservado para o Número do Slide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pt-BR" noProof="0" smtClean="0"/>
              <a:pPr rtl="0"/>
              <a:t>‹nº›</a:t>
            </a:fld>
            <a:endParaRPr lang="pt-BR" noProof="0"/>
          </a:p>
        </p:txBody>
      </p:sp>
      <p:sp>
        <p:nvSpPr>
          <p:cNvPr id="9" name="Elemento grá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pt-BR" noProof="0"/>
          </a:p>
        </p:txBody>
      </p:sp>
      <p:sp>
        <p:nvSpPr>
          <p:cNvPr id="11" name="Elemento grá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57166-6921-4546-BA2C-99E464681F40}"/>
              </a:ext>
            </a:extLst>
          </p:cNvPr>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cxnSp>
        <p:nvCxnSpPr>
          <p:cNvPr id="8" name="Conector Re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Elemento grá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pt-BR" noProof="0"/>
          </a:p>
        </p:txBody>
      </p:sp>
      <p:sp>
        <p:nvSpPr>
          <p:cNvPr id="12" name="Elemento grá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pt-BR" noProof="0"/>
          </a:p>
        </p:txBody>
      </p:sp>
      <p:sp>
        <p:nvSpPr>
          <p:cNvPr id="14" name="Elemento grá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pt-B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pt-BR" noProof="0"/>
              <a:t>Clique para editar o estilo de título Mestre</a:t>
            </a:r>
          </a:p>
        </p:txBody>
      </p:sp>
      <p:sp>
        <p:nvSpPr>
          <p:cNvPr id="3" name="Espaço Reservado para Tex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pt-BR" noProof="0"/>
              <a:t>3/9/20XX</a:t>
            </a:r>
          </a:p>
        </p:txBody>
      </p:sp>
      <p:sp>
        <p:nvSpPr>
          <p:cNvPr id="5" name="Espaço Reservado para Rodapé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pt-BR" noProof="0"/>
              <a:t>Título da Apresentação</a:t>
            </a:r>
          </a:p>
        </p:txBody>
      </p:sp>
      <p:sp>
        <p:nvSpPr>
          <p:cNvPr id="6" name="Espaço Reservado para o Número do Slide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pt-BR" noProof="0" smtClean="0"/>
              <a:t>‹nº›</a:t>
            </a:fld>
            <a:endParaRPr lang="pt-B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www.tudocelular.com/compare/"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apple.com/pt/support/enrollment/#:~:text=A%20taxa%20anual%20do%20Apple,durante%20o%20processo%20de%20inscri&#231;&#227;o." TargetMode="External"/><Relationship Id="rId2" Type="http://schemas.openxmlformats.org/officeDocument/2006/relationships/hyperlink" Target="https://support.google.com/googleplay/android-developer/answer/6112435?hl=pt-BR#zippy=%2Cetapa-inscrever-se-para-uma-conta-de-desenvolvedor-do-google-play%2Cetapa-aceitar-o-contrato-de-distribui&#231;&#227;o-do-desenvolvedor%2Cetapa-pagar-a-taxa-de-inscri&#231;&#227;o"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glassdoor.com.br/Sal&#225;rios/desenvolvedor-mobile-sal&#225;rio-SRCH_KO0,20.htm" TargetMode="External"/><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hyperlink" Target="https://www.glassdoor.com.br/Sal%C3%A1rios/junior-flutter-developer-sal%C3%A1rio-SRCH_KO0%2C24.htm" TargetMode="External"/><Relationship Id="rId4" Type="http://schemas.openxmlformats.org/officeDocument/2006/relationships/hyperlink" Target="https://www.glassdoor.com.br/Salaries/brasil-flutter-developer-salary-SRCH_IL.0%2C6_IN36_KO7%2C24.htm?locationType=&amp;location=&amp;locationId=&amp;yearsOfExperience=FOUR_TO_SIX&amp;individualSalaryPage=1&amp;sort=REVIEW_DAT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building.nubank.com.br/pt-br/expandindo-o-desenvolvimento-movel-do-nubank-com-o-flutter/#:~:text=Por%20que%20o%20Flutter%3F,rapidamente%20aplicativos%20de%20alta%20qualidade." TargetMode="External"/><Relationship Id="rId2" Type="http://schemas.openxmlformats.org/officeDocument/2006/relationships/hyperlink" Target="https://leancode.co/blog/list-of-enterprise-companies-using-flutter" TargetMode="External"/><Relationship Id="rId1" Type="http://schemas.openxmlformats.org/officeDocument/2006/relationships/slideLayout" Target="../slideLayouts/slideLayout6.xml"/><Relationship Id="rId5" Type="http://schemas.openxmlformats.org/officeDocument/2006/relationships/hyperlink" Target="https://www.linkedin.com/posts/ulisseshen_dez-grandes-empresas-brasileiras-que-usam-activity-7186523708000243712-zZ2P/?utm_source=chatgpt%2Ecom&amp;originalSubdomain=pt" TargetMode="External"/><Relationship Id="rId4" Type="http://schemas.openxmlformats.org/officeDocument/2006/relationships/hyperlink" Target="https://medium.com/ifood-tech/porque-optamos-em-usar-flutter-em-nosso-novo-produto-no-ifood-bbe04dd1d452"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pixelcrayons.com/blog/hybrid-mobile-app-frameworks/" TargetMode="External"/><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nomtek.com/blog/flutter-vs-react-native"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medium.com/%40thehubops/flutter-vs-react-native-in-2025-what-dev-agencies-are-actually-using-ffc35e865e32"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coddy.tech/" TargetMode="External"/><Relationship Id="rId2" Type="http://schemas.openxmlformats.org/officeDocument/2006/relationships/hyperlink" Target="https://www.udemy.com/course/curso-de-dart-lang-completo/" TargetMode="External"/><Relationship Id="rId1" Type="http://schemas.openxmlformats.org/officeDocument/2006/relationships/slideLayout" Target="../slideLayouts/slideLayout6.xml"/><Relationship Id="rId6" Type="http://schemas.openxmlformats.org/officeDocument/2006/relationships/hyperlink" Target="https://dartpad.dev/" TargetMode="External"/><Relationship Id="rId5" Type="http://schemas.openxmlformats.org/officeDocument/2006/relationships/hyperlink" Target="https://pub.dev/" TargetMode="External"/><Relationship Id="rId4" Type="http://schemas.openxmlformats.org/officeDocument/2006/relationships/hyperlink" Target="https://dart.dev/doc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app.flutterflow.io/" TargetMode="External"/><Relationship Id="rId3" Type="http://schemas.openxmlformats.org/officeDocument/2006/relationships/hyperlink" Target="https://docs.flutter.dev/get-started/install" TargetMode="External"/><Relationship Id="rId7" Type="http://schemas.openxmlformats.org/officeDocument/2006/relationships/hyperlink" Target="https://flutlab.io/" TargetMode="External"/><Relationship Id="rId2" Type="http://schemas.openxmlformats.org/officeDocument/2006/relationships/hyperlink" Target="https://docs.flutter.dev/" TargetMode="External"/><Relationship Id="rId1" Type="http://schemas.openxmlformats.org/officeDocument/2006/relationships/slideLayout" Target="../slideLayouts/slideLayout6.xml"/><Relationship Id="rId6" Type="http://schemas.openxmlformats.org/officeDocument/2006/relationships/hyperlink" Target="https://studio.firebase.google.com/" TargetMode="External"/><Relationship Id="rId11" Type="http://schemas.openxmlformats.org/officeDocument/2006/relationships/hyperlink" Target="https://www.figma.com/community/plugin/1034969338659738588/Material-Theme-Builder" TargetMode="External"/><Relationship Id="rId5" Type="http://schemas.openxmlformats.org/officeDocument/2006/relationships/hyperlink" Target="https://www.flutterparainiciantes.com.br/widgets/layout" TargetMode="External"/><Relationship Id="rId10" Type="http://schemas.openxmlformats.org/officeDocument/2006/relationships/hyperlink" Target="https://m3.material.io/develop/flutter" TargetMode="External"/><Relationship Id="rId4" Type="http://schemas.openxmlformats.org/officeDocument/2006/relationships/hyperlink" Target="https://developers.google.com/profile/u/me/dashboard" TargetMode="External"/><Relationship Id="rId9" Type="http://schemas.openxmlformats.org/officeDocument/2006/relationships/hyperlink" Target="https://flutterstudio.app/"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s://www.dartlang.org/guides/language/language-tour"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9968B-2619-4F71-AB00-4C493E120805}"/>
              </a:ext>
            </a:extLst>
          </p:cNvPr>
          <p:cNvSpPr>
            <a:spLocks noGrp="1"/>
          </p:cNvSpPr>
          <p:nvPr>
            <p:ph type="ctrTitle"/>
          </p:nvPr>
        </p:nvSpPr>
        <p:spPr>
          <a:xfrm>
            <a:off x="1488228" y="1224089"/>
            <a:ext cx="9599707" cy="2843784"/>
          </a:xfrm>
        </p:spPr>
        <p:txBody>
          <a:bodyPr rtlCol="0">
            <a:normAutofit/>
          </a:bodyPr>
          <a:lstStyle/>
          <a:p>
            <a:pPr rtl="0"/>
            <a:r>
              <a:rPr lang="pt-BR" sz="5400" spc="400" dirty="0">
                <a:solidFill>
                  <a:schemeClr val="bg1"/>
                </a:solidFill>
                <a:latin typeface="Quicksand" pitchFamily="2" charset="0"/>
                <a:cs typeface="Poppins" panose="00000500000000000000" pitchFamily="2" charset="0"/>
              </a:rPr>
              <a:t>DESENVOLVIMENTO de DISPOSITIVOS MÓVEIS</a:t>
            </a:r>
            <a:endParaRPr lang="pt-BR" dirty="0">
              <a:latin typeface="Quicksand" pitchFamily="2" charset="0"/>
              <a:cs typeface="Poppins" panose="00000500000000000000" pitchFamily="2" charset="0"/>
            </a:endParaRPr>
          </a:p>
        </p:txBody>
      </p:sp>
      <p:sp>
        <p:nvSpPr>
          <p:cNvPr id="3" name="Subtítulo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pt-BR" dirty="0" err="1">
                <a:latin typeface="Quicksand" pitchFamily="2" charset="0"/>
                <a:cs typeface="Poppins" panose="00000500000000000000" pitchFamily="2" charset="0"/>
              </a:rPr>
              <a:t>Profª</a:t>
            </a:r>
            <a:r>
              <a:rPr lang="pt-BR" dirty="0">
                <a:latin typeface="Quicksand" pitchFamily="2" charset="0"/>
                <a:cs typeface="Poppins" panose="00000500000000000000" pitchFamily="2" charset="0"/>
              </a:rPr>
              <a:t> Tassiana Kautzmann</a:t>
            </a:r>
            <a:endParaRPr lang="pt-BR" sz="2000" dirty="0">
              <a:solidFill>
                <a:schemeClr val="bg1"/>
              </a:solidFill>
              <a:latin typeface="Quicksand" pitchFamily="2" charset="0"/>
              <a:cs typeface="Poppins" panose="00000500000000000000" pitchFamily="2" charset="0"/>
            </a:endParaRPr>
          </a:p>
          <a:p>
            <a:pPr rtl="0"/>
            <a:endParaRPr lang="pt-BR" dirty="0">
              <a:latin typeface="Quicksand" pitchFamily="2" charset="0"/>
            </a:endParaRP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Imagem 8" descr="Homem de terno e gravata&#10;&#10;Descrição gerada automaticamente">
            <a:extLst>
              <a:ext uri="{FF2B5EF4-FFF2-40B4-BE49-F238E27FC236}">
                <a16:creationId xmlns:a16="http://schemas.microsoft.com/office/drawing/2014/main" id="{ACF37DB6-8512-AD40-9BA3-792B04357718}"/>
              </a:ext>
            </a:extLst>
          </p:cNvPr>
          <p:cNvPicPr>
            <a:picLocks noGrp="1" noChangeAspect="1"/>
          </p:cNvPicPr>
          <p:nvPr>
            <p:ph type="pic" sz="quarter" idx="13"/>
          </p:nvPr>
        </p:nvPicPr>
        <p:blipFill>
          <a:blip r:embed="rId2"/>
          <a:srcRect l="8405" r="8405"/>
          <a:stretch>
            <a:fillRect/>
          </a:stretch>
        </p:blipFill>
        <p:spPr/>
      </p:pic>
      <p:sp>
        <p:nvSpPr>
          <p:cNvPr id="2" name="Título 1">
            <a:extLst>
              <a:ext uri="{FF2B5EF4-FFF2-40B4-BE49-F238E27FC236}">
                <a16:creationId xmlns:a16="http://schemas.microsoft.com/office/drawing/2014/main" id="{F8BE251F-E66B-48A7-84B0-2C0A134B25AC}"/>
              </a:ext>
            </a:extLst>
          </p:cNvPr>
          <p:cNvSpPr>
            <a:spLocks noGrp="1"/>
          </p:cNvSpPr>
          <p:nvPr>
            <p:ph type="title"/>
          </p:nvPr>
        </p:nvSpPr>
        <p:spPr/>
        <p:txBody>
          <a:bodyPr anchor="ctr">
            <a:normAutofit/>
          </a:bodyPr>
          <a:lstStyle/>
          <a:p>
            <a:r>
              <a:rPr lang="pt-BR" sz="6000" b="1" dirty="0">
                <a:gradFill>
                  <a:gsLst>
                    <a:gs pos="0">
                      <a:srgbClr val="17186C"/>
                    </a:gs>
                    <a:gs pos="50000">
                      <a:srgbClr val="491866"/>
                    </a:gs>
                    <a:gs pos="100000">
                      <a:srgbClr val="931863"/>
                    </a:gs>
                  </a:gsLst>
                  <a:path path="circle">
                    <a:fillToRect t="100000" r="100000"/>
                  </a:path>
                </a:gradFill>
                <a:cs typeface="Poppins" panose="00000500000000000000" pitchFamily="2" charset="0"/>
              </a:rPr>
              <a:t>Histórico</a:t>
            </a:r>
          </a:p>
        </p:txBody>
      </p:sp>
      <p:sp>
        <p:nvSpPr>
          <p:cNvPr id="3" name="Espaço Reservado para Conteúdo 2">
            <a:extLst>
              <a:ext uri="{FF2B5EF4-FFF2-40B4-BE49-F238E27FC236}">
                <a16:creationId xmlns:a16="http://schemas.microsoft.com/office/drawing/2014/main" id="{F55ED30E-4FD3-4800-AA82-6E5D0D746102}"/>
              </a:ext>
            </a:extLst>
          </p:cNvPr>
          <p:cNvSpPr>
            <a:spLocks noGrp="1"/>
          </p:cNvSpPr>
          <p:nvPr>
            <p:ph idx="1"/>
          </p:nvPr>
        </p:nvSpPr>
        <p:spPr/>
        <p:txBody>
          <a:bodyPr>
            <a:normAutofit/>
          </a:bodyPr>
          <a:lstStyle/>
          <a:p>
            <a:r>
              <a:rPr lang="pt-BR" sz="1700" b="0" i="0" dirty="0">
                <a:effectLst/>
                <a:latin typeface="+mj-lt"/>
                <a:cs typeface="Poppins" panose="00000500000000000000" pitchFamily="2" charset="0"/>
              </a:rPr>
              <a:t>Várias fabricantes fizeram testes entre o ano de 1947 e 1973, contudo a primeira empresa que mostrou um aparelho funcionando foi a Motorola. O nome do aparelho era </a:t>
            </a:r>
            <a:r>
              <a:rPr lang="pt-BR" sz="1700" b="1" i="0" dirty="0" err="1">
                <a:effectLst/>
                <a:latin typeface="+mj-lt"/>
                <a:cs typeface="Poppins" panose="00000500000000000000" pitchFamily="2" charset="0"/>
              </a:rPr>
              <a:t>DynaTAC</a:t>
            </a:r>
            <a:r>
              <a:rPr lang="pt-BR" sz="1700" b="0" i="0" dirty="0">
                <a:effectLst/>
                <a:latin typeface="+mj-lt"/>
                <a:cs typeface="Poppins" panose="00000500000000000000" pitchFamily="2" charset="0"/>
              </a:rPr>
              <a:t> e não estava a venda ao público (era somente um protótipo).</a:t>
            </a:r>
          </a:p>
          <a:p>
            <a:r>
              <a:rPr lang="pt-BR" sz="1700" b="0" i="0" dirty="0">
                <a:effectLst/>
                <a:latin typeface="+mj-lt"/>
                <a:cs typeface="Poppins" panose="00000500000000000000" pitchFamily="2" charset="0"/>
              </a:rPr>
              <a:t>O primeiro modelo liberado comercialmente nos EUA (alguns outros países já haviam recebido aparelhos de outras marcas) foi o </a:t>
            </a:r>
            <a:r>
              <a:rPr lang="pt-BR" sz="1700" b="1" i="0" dirty="0">
                <a:effectLst/>
                <a:latin typeface="+mj-lt"/>
                <a:cs typeface="Poppins" panose="00000500000000000000" pitchFamily="2" charset="0"/>
              </a:rPr>
              <a:t>Motorola </a:t>
            </a:r>
            <a:r>
              <a:rPr lang="pt-BR" sz="1700" b="1" i="0" dirty="0" err="1">
                <a:effectLst/>
                <a:latin typeface="+mj-lt"/>
                <a:cs typeface="Poppins" panose="00000500000000000000" pitchFamily="2" charset="0"/>
              </a:rPr>
              <a:t>DynaTAC</a:t>
            </a:r>
            <a:r>
              <a:rPr lang="pt-BR" sz="1700" b="1" i="0" dirty="0">
                <a:effectLst/>
                <a:latin typeface="+mj-lt"/>
                <a:cs typeface="Poppins" panose="00000500000000000000" pitchFamily="2" charset="0"/>
              </a:rPr>
              <a:t> 8000x </a:t>
            </a:r>
            <a:r>
              <a:rPr lang="pt-BR" sz="1700" b="0" i="0" dirty="0">
                <a:effectLst/>
                <a:latin typeface="+mj-lt"/>
                <a:cs typeface="Poppins" panose="00000500000000000000" pitchFamily="2" charset="0"/>
              </a:rPr>
              <a:t>(inventado por Martin Cooper) isso em 1983, dez anos após o primeiro teste realizado.</a:t>
            </a:r>
            <a:endParaRPr lang="pt-BR" sz="1700" dirty="0">
              <a:latin typeface="+mj-lt"/>
              <a:cs typeface="Poppins" panose="00000500000000000000" pitchFamily="2" charset="0"/>
            </a:endParaRPr>
          </a:p>
        </p:txBody>
      </p:sp>
      <p:sp>
        <p:nvSpPr>
          <p:cNvPr id="6" name="CaixaDeTexto 5">
            <a:extLst>
              <a:ext uri="{FF2B5EF4-FFF2-40B4-BE49-F238E27FC236}">
                <a16:creationId xmlns:a16="http://schemas.microsoft.com/office/drawing/2014/main" id="{2D1D442A-178E-4924-A5EF-07C8677D2C28}"/>
              </a:ext>
            </a:extLst>
          </p:cNvPr>
          <p:cNvSpPr txBox="1"/>
          <p:nvPr/>
        </p:nvSpPr>
        <p:spPr>
          <a:xfrm>
            <a:off x="7308589" y="5848598"/>
            <a:ext cx="4553712" cy="823912"/>
          </a:xfrm>
          <a:prstGeom prst="rect">
            <a:avLst/>
          </a:prstGeom>
        </p:spPr>
        <p:txBody>
          <a:bodyPr rtlCol="0" anchor="b">
            <a:normAutofit/>
          </a:bodyPr>
          <a:lstStyle/>
          <a:p>
            <a:pPr algn="ctr">
              <a:spcAft>
                <a:spcPts val="600"/>
              </a:spcAft>
            </a:pPr>
            <a:r>
              <a:rPr lang="pt-BR" sz="2400" b="1" i="0" dirty="0">
                <a:effectLst/>
                <a:latin typeface="+mj-lt"/>
                <a:cs typeface="Poppins" panose="00000500000000000000" pitchFamily="2" charset="0"/>
              </a:rPr>
              <a:t>Martin Cooper em 2007, utilizando o </a:t>
            </a:r>
            <a:r>
              <a:rPr lang="pt-BR" sz="2400" b="1" i="0" dirty="0" err="1">
                <a:effectLst/>
                <a:latin typeface="+mj-lt"/>
                <a:cs typeface="Poppins" panose="00000500000000000000" pitchFamily="2" charset="0"/>
              </a:rPr>
              <a:t>DynaTAC</a:t>
            </a:r>
            <a:r>
              <a:rPr lang="pt-BR" sz="2400" b="1" i="0" dirty="0">
                <a:effectLst/>
                <a:latin typeface="+mj-lt"/>
                <a:cs typeface="Poppins" panose="00000500000000000000" pitchFamily="2" charset="0"/>
              </a:rPr>
              <a:t> de 1973</a:t>
            </a:r>
            <a:endParaRPr lang="pt-BR" sz="2400" b="1" dirty="0">
              <a:latin typeface="+mj-lt"/>
              <a:cs typeface="Poppins" panose="00000500000000000000" pitchFamily="2" charset="0"/>
            </a:endParaRPr>
          </a:p>
        </p:txBody>
      </p:sp>
    </p:spTree>
    <p:extLst>
      <p:ext uri="{BB962C8B-B14F-4D97-AF65-F5344CB8AC3E}">
        <p14:creationId xmlns:p14="http://schemas.microsoft.com/office/powerpoint/2010/main" val="2512925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2960AF4-CE1F-4F26-B4ED-D3E517478EA9}"/>
              </a:ext>
            </a:extLst>
          </p:cNvPr>
          <p:cNvSpPr>
            <a:spLocks noGrp="1"/>
          </p:cNvSpPr>
          <p:nvPr>
            <p:ph type="title"/>
          </p:nvPr>
        </p:nvSpPr>
        <p:spPr>
          <a:xfrm>
            <a:off x="838200" y="390292"/>
            <a:ext cx="10515600" cy="1325563"/>
          </a:xfrm>
        </p:spPr>
        <p:txBody>
          <a:bodyPr anchor="ctr">
            <a:normAutofit/>
          </a:bodyPr>
          <a:lstStyle/>
          <a:p>
            <a:r>
              <a:rPr lang="pt-BR" sz="6000" b="1" dirty="0">
                <a:gradFill>
                  <a:gsLst>
                    <a:gs pos="0">
                      <a:srgbClr val="17186C"/>
                    </a:gs>
                    <a:gs pos="50000">
                      <a:srgbClr val="491866"/>
                    </a:gs>
                    <a:gs pos="100000">
                      <a:srgbClr val="931863"/>
                    </a:gs>
                  </a:gsLst>
                  <a:path path="circle">
                    <a:fillToRect t="100000" r="100000"/>
                  </a:path>
                </a:gradFill>
                <a:cs typeface="Poppins" panose="00000500000000000000" pitchFamily="2" charset="0"/>
              </a:rPr>
              <a:t>Histórico</a:t>
            </a:r>
          </a:p>
        </p:txBody>
      </p:sp>
      <p:sp>
        <p:nvSpPr>
          <p:cNvPr id="12" name="Slide Number Placeholder 3">
            <a:extLst>
              <a:ext uri="{FF2B5EF4-FFF2-40B4-BE49-F238E27FC236}">
                <a16:creationId xmlns:a16="http://schemas.microsoft.com/office/drawing/2014/main" id="{6503BE16-7C68-418B-994E-89F6B5664C90}"/>
              </a:ext>
            </a:extLst>
          </p:cNvPr>
          <p:cNvSpPr>
            <a:spLocks noGrp="1"/>
          </p:cNvSpPr>
          <p:nvPr>
            <p:ph type="sldNum" sz="quarter" idx="12"/>
          </p:nvPr>
        </p:nvSpPr>
        <p:spPr>
          <a:xfrm>
            <a:off x="8610600" y="6356350"/>
            <a:ext cx="2743200" cy="365125"/>
          </a:xfrm>
        </p:spPr>
        <p:txBody>
          <a:bodyPr/>
          <a:lstStyle/>
          <a:p>
            <a:pPr rtl="0">
              <a:spcAft>
                <a:spcPts val="600"/>
              </a:spcAft>
            </a:pPr>
            <a:fld id="{D8DA9DAA-006C-4F4B-980E-E3DF019B24E2}" type="slidenum">
              <a:rPr lang="pt-BR" noProof="0" smtClean="0"/>
              <a:pPr rtl="0">
                <a:spcAft>
                  <a:spcPts val="600"/>
                </a:spcAft>
              </a:pPr>
              <a:t>11</a:t>
            </a:fld>
            <a:endParaRPr lang="pt-BR" noProof="0"/>
          </a:p>
        </p:txBody>
      </p:sp>
      <p:graphicFrame>
        <p:nvGraphicFramePr>
          <p:cNvPr id="8" name="Espaço Reservado para Conteúdo 5">
            <a:extLst>
              <a:ext uri="{FF2B5EF4-FFF2-40B4-BE49-F238E27FC236}">
                <a16:creationId xmlns:a16="http://schemas.microsoft.com/office/drawing/2014/main" id="{89A45334-7EA1-80A9-1487-6F897ECAFB83}"/>
              </a:ext>
            </a:extLst>
          </p:cNvPr>
          <p:cNvGraphicFramePr>
            <a:graphicFrameLocks noGrp="1"/>
          </p:cNvGraphicFramePr>
          <p:nvPr>
            <p:ph idx="1"/>
            <p:extLst>
              <p:ext uri="{D42A27DB-BD31-4B8C-83A1-F6EECF244321}">
                <p14:modId xmlns:p14="http://schemas.microsoft.com/office/powerpoint/2010/main" val="1999723678"/>
              </p:ext>
            </p:extLst>
          </p:nvPr>
        </p:nvGraphicFramePr>
        <p:xfrm>
          <a:off x="838200" y="1850792"/>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1361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02E52A4-5C7F-4CF7-8F19-F7F9897528DF}"/>
              </a:ext>
            </a:extLst>
          </p:cNvPr>
          <p:cNvSpPr>
            <a:spLocks noGrp="1"/>
          </p:cNvSpPr>
          <p:nvPr>
            <p:ph type="title"/>
          </p:nvPr>
        </p:nvSpPr>
        <p:spPr>
          <a:xfrm>
            <a:off x="6096000" y="602469"/>
            <a:ext cx="5833872" cy="2276856"/>
          </a:xfrm>
        </p:spPr>
        <p:txBody>
          <a:bodyPr anchor="b">
            <a:normAutofit/>
          </a:bodyPr>
          <a:lstStyle/>
          <a:p>
            <a:r>
              <a:rPr lang="pt-BR" dirty="0">
                <a:cs typeface="Poppins" panose="00000500000000000000" pitchFamily="2" charset="0"/>
              </a:rPr>
              <a:t>Histórico</a:t>
            </a:r>
          </a:p>
        </p:txBody>
      </p:sp>
      <p:sp>
        <p:nvSpPr>
          <p:cNvPr id="6" name="Espaço Reservado para Conteúdo 5">
            <a:extLst>
              <a:ext uri="{FF2B5EF4-FFF2-40B4-BE49-F238E27FC236}">
                <a16:creationId xmlns:a16="http://schemas.microsoft.com/office/drawing/2014/main" id="{66A1E0D3-BC61-4075-AE52-57518CDFBDAA}"/>
              </a:ext>
            </a:extLst>
          </p:cNvPr>
          <p:cNvSpPr>
            <a:spLocks noGrp="1"/>
          </p:cNvSpPr>
          <p:nvPr>
            <p:ph type="body" sz="quarter" idx="13"/>
          </p:nvPr>
        </p:nvSpPr>
        <p:spPr>
          <a:xfrm>
            <a:off x="6096000" y="3135874"/>
            <a:ext cx="5833872" cy="3290805"/>
          </a:xfrm>
        </p:spPr>
        <p:txBody>
          <a:bodyPr>
            <a:normAutofit/>
          </a:bodyPr>
          <a:lstStyle/>
          <a:p>
            <a:pPr>
              <a:lnSpc>
                <a:spcPct val="100000"/>
              </a:lnSpc>
            </a:pPr>
            <a:r>
              <a:rPr lang="pt-BR" sz="2000" b="0" i="0" dirty="0">
                <a:effectLst/>
                <a:latin typeface="+mj-lt"/>
                <a:cs typeface="Poppins" panose="00000500000000000000" pitchFamily="2" charset="0"/>
              </a:rPr>
              <a:t>Sem dúvida, tudo estava o máximo para os consumidores, mas ainda faltava algo para que o celular ficasse completo: eram as cores. Os aparelhos com dispositivos monocromáticos simplesmente não transmitiam tudo o que nossos olhos podiam perceber. Logo as fabricantes introduziram visores com escalas de cinza, recurso que permitia distinguir imagens. Apesar disso, ninguém estava satisfeito, porque tudo parecia muito irreal.</a:t>
            </a:r>
            <a:endParaRPr lang="pt-BR" sz="2000" dirty="0">
              <a:latin typeface="+mj-lt"/>
              <a:cs typeface="Poppins" panose="00000500000000000000" pitchFamily="2" charset="0"/>
            </a:endParaRPr>
          </a:p>
        </p:txBody>
      </p:sp>
      <p:pic>
        <p:nvPicPr>
          <p:cNvPr id="10" name="Espaço Reservado para Imagem 9" descr="Mão segurando celular&#10;&#10;Descrição gerada automaticamente">
            <a:extLst>
              <a:ext uri="{FF2B5EF4-FFF2-40B4-BE49-F238E27FC236}">
                <a16:creationId xmlns:a16="http://schemas.microsoft.com/office/drawing/2014/main" id="{4FCF6202-8F61-D467-C1A6-7E967ADDE1DA}"/>
              </a:ext>
            </a:extLst>
          </p:cNvPr>
          <p:cNvPicPr>
            <a:picLocks noGrp="1" noChangeAspect="1"/>
          </p:cNvPicPr>
          <p:nvPr>
            <p:ph type="pic" sz="quarter" idx="14"/>
          </p:nvPr>
        </p:nvPicPr>
        <p:blipFill>
          <a:blip r:embed="rId2"/>
          <a:srcRect t="1200" b="1200"/>
          <a:stretch>
            <a:fillRect/>
          </a:stretch>
        </p:blipFill>
        <p:spPr/>
      </p:pic>
    </p:spTree>
    <p:extLst>
      <p:ext uri="{BB962C8B-B14F-4D97-AF65-F5344CB8AC3E}">
        <p14:creationId xmlns:p14="http://schemas.microsoft.com/office/powerpoint/2010/main" val="951413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BACEF9-636A-439F-BBF3-36C4F78E7697}"/>
              </a:ext>
            </a:extLst>
          </p:cNvPr>
          <p:cNvSpPr>
            <a:spLocks noGrp="1"/>
          </p:cNvSpPr>
          <p:nvPr>
            <p:ph type="title"/>
          </p:nvPr>
        </p:nvSpPr>
        <p:spPr/>
        <p:txBody>
          <a:bodyPr>
            <a:normAutofit/>
          </a:bodyPr>
          <a:lstStyle/>
          <a:p>
            <a:r>
              <a:rPr lang="pt-BR" sz="6000" b="1" dirty="0">
                <a:gradFill>
                  <a:gsLst>
                    <a:gs pos="0">
                      <a:srgbClr val="17186C"/>
                    </a:gs>
                    <a:gs pos="50000">
                      <a:srgbClr val="491866"/>
                    </a:gs>
                    <a:gs pos="100000">
                      <a:srgbClr val="931863"/>
                    </a:gs>
                  </a:gsLst>
                  <a:path path="circle">
                    <a:fillToRect t="100000" r="100000"/>
                  </a:path>
                </a:gradFill>
                <a:cs typeface="Poppins" panose="00000500000000000000" pitchFamily="2" charset="0"/>
              </a:rPr>
              <a:t>Histórico</a:t>
            </a:r>
          </a:p>
        </p:txBody>
      </p:sp>
      <p:sp>
        <p:nvSpPr>
          <p:cNvPr id="3" name="Espaço Reservado para Conteúdo 2">
            <a:extLst>
              <a:ext uri="{FF2B5EF4-FFF2-40B4-BE49-F238E27FC236}">
                <a16:creationId xmlns:a16="http://schemas.microsoft.com/office/drawing/2014/main" id="{FA2955A2-1F0D-41AD-9978-291801CFC724}"/>
              </a:ext>
            </a:extLst>
          </p:cNvPr>
          <p:cNvSpPr>
            <a:spLocks noGrp="1"/>
          </p:cNvSpPr>
          <p:nvPr>
            <p:ph idx="1"/>
          </p:nvPr>
        </p:nvSpPr>
        <p:spPr>
          <a:xfrm>
            <a:off x="838200" y="1825624"/>
            <a:ext cx="10515600" cy="4540669"/>
          </a:xfrm>
        </p:spPr>
        <p:txBody>
          <a:bodyPr>
            <a:normAutofit lnSpcReduction="10000"/>
          </a:bodyPr>
          <a:lstStyle/>
          <a:p>
            <a:pPr>
              <a:lnSpc>
                <a:spcPct val="100000"/>
              </a:lnSpc>
            </a:pPr>
            <a:r>
              <a:rPr lang="pt-BR" sz="2800" b="0" i="0" dirty="0">
                <a:effectLst/>
                <a:latin typeface="+mj-lt"/>
                <a:cs typeface="Poppins" panose="00000500000000000000" pitchFamily="2" charset="0"/>
              </a:rPr>
              <a:t>Quando apareceu o primeiro celular com quatro mil cores, as pessoas pensavam que estava acabando o mundo, porque era uma tecnologia incrível para um aparelho tão pequeno.</a:t>
            </a:r>
          </a:p>
          <a:p>
            <a:pPr>
              <a:lnSpc>
                <a:spcPct val="100000"/>
              </a:lnSpc>
            </a:pPr>
            <a:r>
              <a:rPr lang="pt-BR" sz="2800" b="0" i="0" dirty="0">
                <a:effectLst/>
                <a:latin typeface="+mj-lt"/>
                <a:cs typeface="Poppins" panose="00000500000000000000" pitchFamily="2" charset="0"/>
              </a:rPr>
              <a:t>Não demorou muito para que os aparelhos ganhassem displays de incríveis 64 mil cores e logo apareceram os visores com até 256 mil cores — as imagens já pareciam reais e não havia como perceber a falta de cores.</a:t>
            </a:r>
          </a:p>
          <a:p>
            <a:pPr>
              <a:lnSpc>
                <a:spcPct val="100000"/>
              </a:lnSpc>
            </a:pPr>
            <a:r>
              <a:rPr lang="pt-BR" sz="2800" b="0" i="0" dirty="0">
                <a:effectLst/>
                <a:latin typeface="+mj-lt"/>
                <a:cs typeface="Poppins" panose="00000500000000000000" pitchFamily="2" charset="0"/>
              </a:rPr>
              <a:t>Obviamente, a evolução não parou e hoje os aparelhos possuem 16 milhões de cores, um recurso que é fundamental em aparelhos de alta resolução.</a:t>
            </a:r>
            <a:endParaRPr lang="pt-BR" sz="2800" dirty="0">
              <a:latin typeface="+mj-lt"/>
              <a:cs typeface="Poppins" panose="00000500000000000000" pitchFamily="2" charset="0"/>
            </a:endParaRPr>
          </a:p>
        </p:txBody>
      </p:sp>
    </p:spTree>
    <p:extLst>
      <p:ext uri="{BB962C8B-B14F-4D97-AF65-F5344CB8AC3E}">
        <p14:creationId xmlns:p14="http://schemas.microsoft.com/office/powerpoint/2010/main" val="1743083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EB9E800-74D5-4C4A-98D9-3271851733E3}"/>
              </a:ext>
            </a:extLst>
          </p:cNvPr>
          <p:cNvSpPr txBox="1"/>
          <p:nvPr/>
        </p:nvSpPr>
        <p:spPr>
          <a:xfrm>
            <a:off x="261257" y="3170316"/>
            <a:ext cx="10972800" cy="3354765"/>
          </a:xfrm>
          <a:prstGeom prst="rect">
            <a:avLst/>
          </a:prstGeom>
          <a:noFill/>
        </p:spPr>
        <p:txBody>
          <a:bodyPr wrap="square" numCol="2" rtlCol="0">
            <a:spAutoFit/>
          </a:bodyPr>
          <a:lstStyle/>
          <a:p>
            <a:pPr lvl="3" indent="-457200" fontAlgn="base">
              <a:spcBef>
                <a:spcPct val="20000"/>
              </a:spcBef>
              <a:spcAft>
                <a:spcPct val="0"/>
              </a:spcAft>
              <a:buFont typeface="Arial" panose="020B0604020202020204" pitchFamily="34" charset="0"/>
              <a:buChar char="•"/>
            </a:pPr>
            <a:r>
              <a:rPr lang="pt-BR" sz="2000" dirty="0"/>
              <a:t>Java ME (em alguns celulares);</a:t>
            </a:r>
          </a:p>
          <a:p>
            <a:pPr lvl="3" indent="-457200" fontAlgn="base">
              <a:spcBef>
                <a:spcPct val="20000"/>
              </a:spcBef>
              <a:spcAft>
                <a:spcPct val="0"/>
              </a:spcAft>
              <a:buFont typeface="Arial" panose="020B0604020202020204" pitchFamily="34" charset="0"/>
              <a:buChar char="•"/>
            </a:pPr>
            <a:r>
              <a:rPr lang="pt-BR" sz="2000" dirty="0" err="1"/>
              <a:t>Blackbarry</a:t>
            </a:r>
            <a:r>
              <a:rPr lang="pt-BR" sz="2000" dirty="0"/>
              <a:t> OS;</a:t>
            </a:r>
          </a:p>
          <a:p>
            <a:pPr lvl="3" indent="-457200" fontAlgn="base">
              <a:spcBef>
                <a:spcPct val="20000"/>
              </a:spcBef>
              <a:spcAft>
                <a:spcPct val="0"/>
              </a:spcAft>
              <a:buFont typeface="Arial" panose="020B0604020202020204" pitchFamily="34" charset="0"/>
              <a:buChar char="•"/>
            </a:pPr>
            <a:r>
              <a:rPr lang="pt-BR" sz="2000" dirty="0"/>
              <a:t>Windows Mobile;</a:t>
            </a:r>
          </a:p>
          <a:p>
            <a:pPr lvl="3" indent="-457200" fontAlgn="base">
              <a:spcBef>
                <a:spcPct val="20000"/>
              </a:spcBef>
              <a:spcAft>
                <a:spcPct val="0"/>
              </a:spcAft>
              <a:buFont typeface="Arial" panose="020B0604020202020204" pitchFamily="34" charset="0"/>
              <a:buChar char="•"/>
            </a:pPr>
            <a:r>
              <a:rPr lang="pt-BR" sz="2000" dirty="0"/>
              <a:t>Windows Phone;</a:t>
            </a:r>
          </a:p>
          <a:p>
            <a:pPr lvl="3" indent="-457200" fontAlgn="base">
              <a:spcBef>
                <a:spcPct val="20000"/>
              </a:spcBef>
              <a:spcAft>
                <a:spcPct val="0"/>
              </a:spcAft>
              <a:buFont typeface="Arial" panose="020B0604020202020204" pitchFamily="34" charset="0"/>
              <a:buChar char="•"/>
            </a:pPr>
            <a:r>
              <a:rPr lang="pt-BR" sz="2000" dirty="0"/>
              <a:t>iOS;</a:t>
            </a:r>
          </a:p>
          <a:p>
            <a:pPr lvl="3" indent="-457200" fontAlgn="base">
              <a:spcBef>
                <a:spcPct val="20000"/>
              </a:spcBef>
              <a:spcAft>
                <a:spcPct val="0"/>
              </a:spcAft>
              <a:buFont typeface="Arial" panose="020B0604020202020204" pitchFamily="34" charset="0"/>
              <a:buChar char="•"/>
            </a:pPr>
            <a:r>
              <a:rPr lang="pt-BR" sz="2000" dirty="0"/>
              <a:t>Symbian;</a:t>
            </a:r>
          </a:p>
          <a:p>
            <a:pPr lvl="3" indent="-457200" fontAlgn="base">
              <a:spcBef>
                <a:spcPct val="20000"/>
              </a:spcBef>
              <a:spcAft>
                <a:spcPct val="0"/>
              </a:spcAft>
              <a:buFont typeface="Arial" panose="020B0604020202020204" pitchFamily="34" charset="0"/>
              <a:buChar char="•"/>
            </a:pPr>
            <a:endParaRPr lang="pt-BR" sz="2000" dirty="0"/>
          </a:p>
          <a:p>
            <a:pPr marL="914400" lvl="3" fontAlgn="base">
              <a:spcBef>
                <a:spcPct val="20000"/>
              </a:spcBef>
              <a:spcAft>
                <a:spcPct val="0"/>
              </a:spcAft>
            </a:pPr>
            <a:endParaRPr lang="pt-BR" sz="2000" dirty="0"/>
          </a:p>
          <a:p>
            <a:pPr marL="914400" lvl="3" fontAlgn="base">
              <a:spcBef>
                <a:spcPct val="20000"/>
              </a:spcBef>
              <a:spcAft>
                <a:spcPct val="0"/>
              </a:spcAft>
            </a:pPr>
            <a:endParaRPr lang="pt-BR" sz="2000" dirty="0"/>
          </a:p>
          <a:p>
            <a:pPr lvl="3" indent="-457200" fontAlgn="base">
              <a:spcBef>
                <a:spcPct val="20000"/>
              </a:spcBef>
              <a:spcAft>
                <a:spcPct val="0"/>
              </a:spcAft>
              <a:buFont typeface="Arial" panose="020B0604020202020204" pitchFamily="34" charset="0"/>
              <a:buChar char="•"/>
            </a:pPr>
            <a:r>
              <a:rPr lang="pt-BR" sz="2000" dirty="0" err="1"/>
              <a:t>WebOS</a:t>
            </a:r>
            <a:r>
              <a:rPr lang="pt-BR" sz="2000" dirty="0"/>
              <a:t>;</a:t>
            </a:r>
          </a:p>
          <a:p>
            <a:pPr lvl="3" indent="-457200" fontAlgn="base">
              <a:spcBef>
                <a:spcPct val="20000"/>
              </a:spcBef>
              <a:spcAft>
                <a:spcPct val="0"/>
              </a:spcAft>
              <a:buFont typeface="Arial" panose="020B0604020202020204" pitchFamily="34" charset="0"/>
              <a:buChar char="•"/>
            </a:pPr>
            <a:r>
              <a:rPr lang="pt-BR" sz="2000" dirty="0"/>
              <a:t>Android e </a:t>
            </a:r>
            <a:r>
              <a:rPr lang="pt-BR" sz="2000" dirty="0" err="1"/>
              <a:t>Maemo</a:t>
            </a:r>
            <a:r>
              <a:rPr lang="pt-BR" sz="2000" dirty="0"/>
              <a:t>; </a:t>
            </a:r>
          </a:p>
          <a:p>
            <a:pPr lvl="3" indent="-457200" fontAlgn="base">
              <a:spcBef>
                <a:spcPct val="20000"/>
              </a:spcBef>
              <a:spcAft>
                <a:spcPct val="0"/>
              </a:spcAft>
              <a:buFont typeface="Arial" panose="020B0604020202020204" pitchFamily="34" charset="0"/>
              <a:buChar char="•"/>
            </a:pPr>
            <a:r>
              <a:rPr lang="pt-BR" sz="2000" dirty="0" err="1"/>
              <a:t>MeeGo</a:t>
            </a:r>
            <a:r>
              <a:rPr lang="pt-BR" sz="2000" dirty="0"/>
              <a:t>;</a:t>
            </a:r>
          </a:p>
          <a:p>
            <a:pPr lvl="3" indent="-457200" fontAlgn="base">
              <a:spcBef>
                <a:spcPct val="20000"/>
              </a:spcBef>
              <a:spcAft>
                <a:spcPct val="0"/>
              </a:spcAft>
              <a:buFont typeface="Arial" panose="020B0604020202020204" pitchFamily="34" charset="0"/>
              <a:buChar char="•"/>
            </a:pPr>
            <a:r>
              <a:rPr lang="pt-BR" sz="2000" dirty="0" err="1"/>
              <a:t>Miui</a:t>
            </a:r>
            <a:r>
              <a:rPr lang="pt-BR" sz="2000" dirty="0"/>
              <a:t>.</a:t>
            </a:r>
          </a:p>
          <a:p>
            <a:endParaRPr lang="pt-BR" dirty="0"/>
          </a:p>
        </p:txBody>
      </p:sp>
      <p:sp>
        <p:nvSpPr>
          <p:cNvPr id="2" name="Título 1">
            <a:extLst>
              <a:ext uri="{FF2B5EF4-FFF2-40B4-BE49-F238E27FC236}">
                <a16:creationId xmlns:a16="http://schemas.microsoft.com/office/drawing/2014/main" id="{16D09EBA-7ECC-4F5C-8549-9606AE786C4B}"/>
              </a:ext>
            </a:extLst>
          </p:cNvPr>
          <p:cNvSpPr>
            <a:spLocks noGrp="1"/>
          </p:cNvSpPr>
          <p:nvPr>
            <p:ph type="title"/>
          </p:nvPr>
        </p:nvSpPr>
        <p:spPr/>
        <p:txBody>
          <a:bodyPr>
            <a:normAutofit/>
          </a:bodyPr>
          <a:lstStyle/>
          <a:p>
            <a:r>
              <a:rPr lang="pt-BR" sz="6000" b="1" dirty="0">
                <a:gradFill>
                  <a:gsLst>
                    <a:gs pos="0">
                      <a:srgbClr val="17186C"/>
                    </a:gs>
                    <a:gs pos="50000">
                      <a:srgbClr val="491866"/>
                    </a:gs>
                    <a:gs pos="100000">
                      <a:srgbClr val="931863"/>
                    </a:gs>
                  </a:gsLst>
                  <a:path path="circle">
                    <a:fillToRect t="100000" r="100000"/>
                  </a:path>
                </a:gradFill>
                <a:cs typeface="Poppins" panose="00000500000000000000" pitchFamily="2" charset="0"/>
              </a:rPr>
              <a:t>Smartphones</a:t>
            </a:r>
          </a:p>
        </p:txBody>
      </p:sp>
      <p:sp>
        <p:nvSpPr>
          <p:cNvPr id="3" name="Espaço Reservado para Conteúdo 2">
            <a:extLst>
              <a:ext uri="{FF2B5EF4-FFF2-40B4-BE49-F238E27FC236}">
                <a16:creationId xmlns:a16="http://schemas.microsoft.com/office/drawing/2014/main" id="{CA439582-AA60-489E-B50B-0CDC5B98B442}"/>
              </a:ext>
            </a:extLst>
          </p:cNvPr>
          <p:cNvSpPr>
            <a:spLocks noGrp="1"/>
          </p:cNvSpPr>
          <p:nvPr>
            <p:ph idx="1"/>
          </p:nvPr>
        </p:nvSpPr>
        <p:spPr/>
        <p:txBody>
          <a:bodyPr>
            <a:normAutofit fontScale="92500" lnSpcReduction="10000"/>
          </a:bodyPr>
          <a:lstStyle/>
          <a:p>
            <a:r>
              <a:rPr lang="pt-BR" sz="2800" dirty="0">
                <a:latin typeface="+mj-lt"/>
                <a:cs typeface="Poppins" panose="00000500000000000000" pitchFamily="2" charset="0"/>
              </a:rPr>
              <a:t>Possui funcionalidades avançadas que podem ser estendidas por meio de apps;</a:t>
            </a:r>
          </a:p>
          <a:p>
            <a:r>
              <a:rPr lang="pt-BR" sz="2800" dirty="0">
                <a:latin typeface="+mj-lt"/>
                <a:cs typeface="Poppins" panose="00000500000000000000" pitchFamily="2" charset="0"/>
              </a:rPr>
              <a:t>Alguns </a:t>
            </a:r>
            <a:r>
              <a:rPr lang="pt-BR" sz="2800" dirty="0" err="1">
                <a:latin typeface="+mj-lt"/>
                <a:cs typeface="Poppins" panose="00000500000000000000" pitchFamily="2" charset="0"/>
              </a:rPr>
              <a:t>SOs</a:t>
            </a:r>
            <a:r>
              <a:rPr lang="pt-BR" sz="2800" dirty="0">
                <a:latin typeface="+mj-lt"/>
                <a:cs typeface="Poppins" panose="00000500000000000000" pitchFamily="2" charset="0"/>
              </a:rPr>
              <a:t> existentes:</a:t>
            </a:r>
          </a:p>
          <a:p>
            <a:endParaRPr lang="pt-BR" sz="2800" dirty="0">
              <a:latin typeface="+mj-lt"/>
              <a:cs typeface="Poppins" panose="00000500000000000000" pitchFamily="2" charset="0"/>
            </a:endParaRPr>
          </a:p>
          <a:p>
            <a:endParaRPr lang="pt-BR" sz="2800" dirty="0">
              <a:latin typeface="+mj-lt"/>
              <a:cs typeface="Poppins" panose="00000500000000000000" pitchFamily="2" charset="0"/>
            </a:endParaRPr>
          </a:p>
          <a:p>
            <a:endParaRPr lang="pt-BR" sz="2800" dirty="0">
              <a:latin typeface="+mj-lt"/>
              <a:cs typeface="Poppins" panose="00000500000000000000" pitchFamily="2" charset="0"/>
            </a:endParaRPr>
          </a:p>
          <a:p>
            <a:endParaRPr lang="pt-BR" sz="2800" dirty="0">
              <a:latin typeface="+mj-lt"/>
              <a:cs typeface="Poppins" panose="00000500000000000000" pitchFamily="2" charset="0"/>
            </a:endParaRPr>
          </a:p>
          <a:p>
            <a:endParaRPr lang="pt-BR" sz="2800" dirty="0">
              <a:latin typeface="+mj-lt"/>
              <a:cs typeface="Poppins" panose="00000500000000000000" pitchFamily="2" charset="0"/>
            </a:endParaRPr>
          </a:p>
          <a:p>
            <a:endParaRPr lang="pt-BR" sz="2800" dirty="0">
              <a:latin typeface="+mj-lt"/>
              <a:cs typeface="Poppins" panose="00000500000000000000" pitchFamily="2" charset="0"/>
              <a:hlinkClick r:id="rId2"/>
            </a:endParaRPr>
          </a:p>
          <a:p>
            <a:r>
              <a:rPr lang="pt-BR" sz="2800" dirty="0">
                <a:latin typeface="+mj-lt"/>
                <a:cs typeface="Poppins" panose="00000500000000000000" pitchFamily="2" charset="0"/>
                <a:hlinkClick r:id="rId2"/>
              </a:rPr>
              <a:t>Compara celular;</a:t>
            </a:r>
            <a:endParaRPr lang="pt-BR" sz="2800" dirty="0">
              <a:latin typeface="+mj-lt"/>
              <a:cs typeface="Poppins" panose="00000500000000000000" pitchFamily="2" charset="0"/>
            </a:endParaRPr>
          </a:p>
        </p:txBody>
      </p:sp>
    </p:spTree>
    <p:extLst>
      <p:ext uri="{BB962C8B-B14F-4D97-AF65-F5344CB8AC3E}">
        <p14:creationId xmlns:p14="http://schemas.microsoft.com/office/powerpoint/2010/main" val="2042811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B32BB-5B49-4219-8C0F-A0EDB9283EE1}"/>
              </a:ext>
            </a:extLst>
          </p:cNvPr>
          <p:cNvSpPr>
            <a:spLocks noGrp="1"/>
          </p:cNvSpPr>
          <p:nvPr>
            <p:ph type="title"/>
          </p:nvPr>
        </p:nvSpPr>
        <p:spPr>
          <a:xfrm>
            <a:off x="838200" y="365125"/>
            <a:ext cx="10515600" cy="1325563"/>
          </a:xfrm>
        </p:spPr>
        <p:txBody>
          <a:bodyPr anchor="ctr">
            <a:normAutofit/>
          </a:bodyPr>
          <a:lstStyle/>
          <a:p>
            <a:r>
              <a:rPr lang="pt-BR" sz="6000" b="1" dirty="0">
                <a:gradFill>
                  <a:gsLst>
                    <a:gs pos="0">
                      <a:srgbClr val="17186C"/>
                    </a:gs>
                    <a:gs pos="50000">
                      <a:srgbClr val="491866"/>
                    </a:gs>
                    <a:gs pos="100000">
                      <a:srgbClr val="931863"/>
                    </a:gs>
                  </a:gsLst>
                  <a:path path="circle">
                    <a:fillToRect t="100000" r="100000"/>
                  </a:path>
                </a:gradFill>
                <a:cs typeface="Poppins" panose="00000500000000000000" pitchFamily="2" charset="0"/>
              </a:rPr>
              <a:t>Mercado</a:t>
            </a:r>
          </a:p>
        </p:txBody>
      </p:sp>
      <p:sp>
        <p:nvSpPr>
          <p:cNvPr id="3" name="Espaço Reservado para Conteúdo 2">
            <a:extLst>
              <a:ext uri="{FF2B5EF4-FFF2-40B4-BE49-F238E27FC236}">
                <a16:creationId xmlns:a16="http://schemas.microsoft.com/office/drawing/2014/main" id="{C1D56A61-5A6E-4BEC-844E-1FC93719C1E8}"/>
              </a:ext>
            </a:extLst>
          </p:cNvPr>
          <p:cNvSpPr>
            <a:spLocks noGrp="1"/>
          </p:cNvSpPr>
          <p:nvPr>
            <p:ph sz="half" idx="1"/>
          </p:nvPr>
        </p:nvSpPr>
        <p:spPr>
          <a:xfrm>
            <a:off x="838200" y="1825625"/>
            <a:ext cx="5524500" cy="4351338"/>
          </a:xfrm>
        </p:spPr>
        <p:txBody>
          <a:bodyPr>
            <a:normAutofit/>
          </a:bodyPr>
          <a:lstStyle/>
          <a:p>
            <a:r>
              <a:rPr lang="pt-BR" sz="2000" dirty="0">
                <a:latin typeface="+mj-lt"/>
                <a:cs typeface="Poppins" panose="00000500000000000000" pitchFamily="2" charset="0"/>
              </a:rPr>
              <a:t>Distribuição dos </a:t>
            </a:r>
            <a:r>
              <a:rPr lang="pt-BR" sz="2000" dirty="0" err="1">
                <a:latin typeface="+mj-lt"/>
                <a:cs typeface="Poppins" panose="00000500000000000000" pitchFamily="2" charset="0"/>
              </a:rPr>
              <a:t>SOs</a:t>
            </a:r>
            <a:r>
              <a:rPr lang="pt-BR" sz="2000" dirty="0">
                <a:latin typeface="+mj-lt"/>
                <a:cs typeface="Poppins" panose="00000500000000000000" pitchFamily="2" charset="0"/>
              </a:rPr>
              <a:t> em 2012:</a:t>
            </a:r>
          </a:p>
          <a:p>
            <a:pPr lvl="1"/>
            <a:r>
              <a:rPr lang="pt-BR" dirty="0">
                <a:latin typeface="+mj-lt"/>
                <a:cs typeface="Poppins" panose="00000500000000000000" pitchFamily="2" charset="0"/>
              </a:rPr>
              <a:t>Nokia – Symbian: 39% do mercado;</a:t>
            </a:r>
          </a:p>
          <a:p>
            <a:pPr lvl="1"/>
            <a:r>
              <a:rPr lang="pt-BR" dirty="0">
                <a:latin typeface="+mj-lt"/>
                <a:cs typeface="Poppins" panose="00000500000000000000" pitchFamily="2" charset="0"/>
              </a:rPr>
              <a:t>Google – Android: 37% do mercado;</a:t>
            </a:r>
          </a:p>
          <a:p>
            <a:pPr lvl="1"/>
            <a:r>
              <a:rPr lang="pt-BR" dirty="0">
                <a:latin typeface="+mj-lt"/>
                <a:cs typeface="Poppins" panose="00000500000000000000" pitchFamily="2" charset="0"/>
              </a:rPr>
              <a:t>Apple – iOS: 13% de participação de mercado;</a:t>
            </a:r>
          </a:p>
          <a:p>
            <a:pPr lvl="1"/>
            <a:r>
              <a:rPr lang="pt-BR" dirty="0">
                <a:latin typeface="+mj-lt"/>
                <a:cs typeface="Poppins" panose="00000500000000000000" pitchFamily="2" charset="0"/>
              </a:rPr>
              <a:t>Samsung – Bada OS – 12% de participação de mercado.</a:t>
            </a:r>
          </a:p>
          <a:p>
            <a:r>
              <a:rPr lang="pt-BR" sz="2000" dirty="0">
                <a:latin typeface="+mj-lt"/>
                <a:cs typeface="Poppins" panose="00000500000000000000" pitchFamily="2" charset="0"/>
              </a:rPr>
              <a:t>Em setembro de 2020, a consultoria Bain &amp; </a:t>
            </a:r>
            <a:r>
              <a:rPr lang="pt-BR" sz="2000" dirty="0" err="1">
                <a:latin typeface="+mj-lt"/>
                <a:cs typeface="Poppins" panose="00000500000000000000" pitchFamily="2" charset="0"/>
              </a:rPr>
              <a:t>Company</a:t>
            </a:r>
            <a:r>
              <a:rPr lang="pt-BR" sz="2000" dirty="0">
                <a:latin typeface="+mj-lt"/>
                <a:cs typeface="Poppins" panose="00000500000000000000" pitchFamily="2" charset="0"/>
              </a:rPr>
              <a:t> divulgou uma pesquisa, que estimou em R$ 136 bilhões as receitas geradas nas empresas envolvidas com o SO da Google em 2019.</a:t>
            </a:r>
          </a:p>
        </p:txBody>
      </p:sp>
      <p:pic>
        <p:nvPicPr>
          <p:cNvPr id="10" name="Espaço Reservado para Imagem 9" descr="Interface gráfica do usuário, Gráfico, Aplicativo&#10;&#10;Descrição gerada automaticamente">
            <a:extLst>
              <a:ext uri="{FF2B5EF4-FFF2-40B4-BE49-F238E27FC236}">
                <a16:creationId xmlns:a16="http://schemas.microsoft.com/office/drawing/2014/main" id="{02511887-6D0A-EC77-5C0D-C30B91E97FC6}"/>
              </a:ext>
            </a:extLst>
          </p:cNvPr>
          <p:cNvPicPr>
            <a:picLocks noGrp="1" noChangeAspect="1"/>
          </p:cNvPicPr>
          <p:nvPr>
            <p:ph sz="half" idx="2"/>
          </p:nvPr>
        </p:nvPicPr>
        <p:blipFill>
          <a:blip r:embed="rId2"/>
          <a:stretch>
            <a:fillRect/>
          </a:stretch>
        </p:blipFill>
        <p:spPr>
          <a:xfrm>
            <a:off x="6667500" y="712030"/>
            <a:ext cx="4686300" cy="6145970"/>
          </a:xfrm>
          <a:noFill/>
        </p:spPr>
      </p:pic>
      <p:sp>
        <p:nvSpPr>
          <p:cNvPr id="11" name="CaixaDeTexto 10">
            <a:extLst>
              <a:ext uri="{FF2B5EF4-FFF2-40B4-BE49-F238E27FC236}">
                <a16:creationId xmlns:a16="http://schemas.microsoft.com/office/drawing/2014/main" id="{215529F8-D757-9210-6744-D5FA33D06F07}"/>
              </a:ext>
            </a:extLst>
          </p:cNvPr>
          <p:cNvSpPr txBox="1"/>
          <p:nvPr/>
        </p:nvSpPr>
        <p:spPr>
          <a:xfrm>
            <a:off x="9010650" y="6546497"/>
            <a:ext cx="715363" cy="276999"/>
          </a:xfrm>
          <a:prstGeom prst="rect">
            <a:avLst/>
          </a:prstGeom>
          <a:noFill/>
        </p:spPr>
        <p:txBody>
          <a:bodyPr wrap="square" rtlCol="0">
            <a:spAutoFit/>
          </a:bodyPr>
          <a:lstStyle/>
          <a:p>
            <a:r>
              <a:rPr lang="pt-BR" sz="1200" dirty="0">
                <a:latin typeface="Poppins" panose="00000500000000000000" pitchFamily="2" charset="0"/>
                <a:cs typeface="Poppins" panose="00000500000000000000" pitchFamily="2" charset="0"/>
              </a:rPr>
              <a:t>2023</a:t>
            </a:r>
            <a:endParaRPr lang="pt-B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78606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74744B-FDD6-4EA9-ADEC-5A17FE19FEFE}"/>
              </a:ext>
            </a:extLst>
          </p:cNvPr>
          <p:cNvSpPr>
            <a:spLocks noGrp="1"/>
          </p:cNvSpPr>
          <p:nvPr>
            <p:ph type="title"/>
          </p:nvPr>
        </p:nvSpPr>
        <p:spPr/>
        <p:txBody>
          <a:bodyPr>
            <a:normAutofit/>
          </a:bodyPr>
          <a:lstStyle/>
          <a:p>
            <a:r>
              <a:rPr lang="pt-BR" sz="6000" b="1" dirty="0">
                <a:gradFill>
                  <a:gsLst>
                    <a:gs pos="0">
                      <a:srgbClr val="17186C"/>
                    </a:gs>
                    <a:gs pos="50000">
                      <a:srgbClr val="491866"/>
                    </a:gs>
                    <a:gs pos="100000">
                      <a:srgbClr val="931863"/>
                    </a:gs>
                  </a:gsLst>
                  <a:path path="circle">
                    <a:fillToRect t="100000" r="100000"/>
                  </a:path>
                </a:gradFill>
                <a:cs typeface="Poppins" panose="00000500000000000000" pitchFamily="2" charset="0"/>
              </a:rPr>
              <a:t>Android x iOS</a:t>
            </a:r>
          </a:p>
        </p:txBody>
      </p:sp>
      <p:sp>
        <p:nvSpPr>
          <p:cNvPr id="3" name="Espaço Reservado para Conteúdo 2">
            <a:extLst>
              <a:ext uri="{FF2B5EF4-FFF2-40B4-BE49-F238E27FC236}">
                <a16:creationId xmlns:a16="http://schemas.microsoft.com/office/drawing/2014/main" id="{6509BBA0-B5A2-4E9F-AE74-59C2752A909A}"/>
              </a:ext>
            </a:extLst>
          </p:cNvPr>
          <p:cNvSpPr>
            <a:spLocks noGrp="1"/>
          </p:cNvSpPr>
          <p:nvPr>
            <p:ph idx="1"/>
          </p:nvPr>
        </p:nvSpPr>
        <p:spPr/>
        <p:txBody>
          <a:bodyPr>
            <a:normAutofit lnSpcReduction="10000"/>
          </a:bodyPr>
          <a:lstStyle/>
          <a:p>
            <a:r>
              <a:rPr lang="pt-BR" sz="3200" dirty="0">
                <a:latin typeface="+mj-lt"/>
                <a:cs typeface="Poppins" panose="00000500000000000000" pitchFamily="2" charset="0"/>
              </a:rPr>
              <a:t>Vantagens do Android:</a:t>
            </a:r>
          </a:p>
          <a:p>
            <a:pPr lvl="1"/>
            <a:r>
              <a:rPr lang="pt-BR" sz="2800" dirty="0">
                <a:latin typeface="+mj-lt"/>
                <a:cs typeface="Poppins" panose="00000500000000000000" pitchFamily="2" charset="0"/>
              </a:rPr>
              <a:t>Ferramentas abertas para </a:t>
            </a:r>
            <a:r>
              <a:rPr lang="pt-BR" sz="2800" dirty="0" err="1">
                <a:latin typeface="+mj-lt"/>
                <a:cs typeface="Poppins" panose="00000500000000000000" pitchFamily="2" charset="0"/>
              </a:rPr>
              <a:t>dev</a:t>
            </a:r>
            <a:r>
              <a:rPr lang="pt-BR" sz="2800" dirty="0">
                <a:latin typeface="+mj-lt"/>
                <a:cs typeface="Poppins" panose="00000500000000000000" pitchFamily="2" charset="0"/>
              </a:rPr>
              <a:t> de apps;</a:t>
            </a:r>
          </a:p>
          <a:p>
            <a:pPr lvl="1"/>
            <a:r>
              <a:rPr lang="pt-BR" sz="2800" dirty="0">
                <a:latin typeface="+mj-lt"/>
                <a:cs typeface="Poppins" panose="00000500000000000000" pitchFamily="2" charset="0"/>
              </a:rPr>
              <a:t>Baixo investimento para desenvolver e publicar seu trabalho;</a:t>
            </a:r>
          </a:p>
          <a:p>
            <a:pPr lvl="2"/>
            <a:r>
              <a:rPr lang="pt-BR" sz="2400" dirty="0">
                <a:latin typeface="+mj-lt"/>
                <a:cs typeface="Poppins" panose="00000500000000000000" pitchFamily="2" charset="0"/>
              </a:rPr>
              <a:t>taxa de inscrição única de USD 25 para </a:t>
            </a:r>
            <a:r>
              <a:rPr lang="pt-BR" sz="2400" dirty="0">
                <a:latin typeface="+mj-lt"/>
                <a:cs typeface="Poppins" panose="00000500000000000000" pitchFamily="2" charset="0"/>
                <a:hlinkClick r:id="rId2"/>
              </a:rPr>
              <a:t>fazer registro em uma conta de desenvolvedor do Google Play</a:t>
            </a:r>
            <a:r>
              <a:rPr lang="pt-BR" sz="2400" dirty="0">
                <a:latin typeface="+mj-lt"/>
                <a:cs typeface="Poppins" panose="00000500000000000000" pitchFamily="2" charset="0"/>
              </a:rPr>
              <a:t>.</a:t>
            </a:r>
          </a:p>
          <a:p>
            <a:r>
              <a:rPr lang="pt-BR" sz="3200" dirty="0">
                <a:latin typeface="+mj-lt"/>
                <a:cs typeface="Poppins" panose="00000500000000000000" pitchFamily="2" charset="0"/>
              </a:rPr>
              <a:t>Vantagens iOS:</a:t>
            </a:r>
          </a:p>
          <a:p>
            <a:pPr lvl="1"/>
            <a:r>
              <a:rPr lang="pt-BR" sz="2800" dirty="0">
                <a:latin typeface="+mj-lt"/>
                <a:cs typeface="Poppins" panose="00000500000000000000" pitchFamily="2" charset="0"/>
              </a:rPr>
              <a:t>Retorno financeiro frente ao investimento realizado;	</a:t>
            </a:r>
          </a:p>
          <a:p>
            <a:pPr lvl="2"/>
            <a:r>
              <a:rPr lang="pt-BR" sz="2400" dirty="0">
                <a:latin typeface="+mj-lt"/>
                <a:cs typeface="Poppins" panose="00000500000000000000" pitchFamily="2" charset="0"/>
              </a:rPr>
              <a:t>A taxa anual do </a:t>
            </a:r>
            <a:r>
              <a:rPr lang="pt-BR" sz="2400" dirty="0">
                <a:latin typeface="+mj-lt"/>
                <a:cs typeface="Poppins" panose="00000500000000000000" pitchFamily="2" charset="0"/>
                <a:hlinkClick r:id="rId3"/>
              </a:rPr>
              <a:t>Apple </a:t>
            </a:r>
            <a:r>
              <a:rPr lang="pt-BR" sz="2400" dirty="0" err="1">
                <a:latin typeface="+mj-lt"/>
                <a:cs typeface="Poppins" panose="00000500000000000000" pitchFamily="2" charset="0"/>
                <a:hlinkClick r:id="rId3"/>
              </a:rPr>
              <a:t>Developer</a:t>
            </a:r>
            <a:r>
              <a:rPr lang="pt-BR" sz="2400" dirty="0">
                <a:latin typeface="+mj-lt"/>
                <a:cs typeface="Poppins" panose="00000500000000000000" pitchFamily="2" charset="0"/>
                <a:hlinkClick r:id="rId3"/>
              </a:rPr>
              <a:t> </a:t>
            </a:r>
            <a:r>
              <a:rPr lang="pt-BR" sz="2400" dirty="0" err="1">
                <a:latin typeface="+mj-lt"/>
                <a:cs typeface="Poppins" panose="00000500000000000000" pitchFamily="2" charset="0"/>
                <a:hlinkClick r:id="rId3"/>
              </a:rPr>
              <a:t>Program</a:t>
            </a:r>
            <a:r>
              <a:rPr lang="pt-BR" sz="2400" dirty="0">
                <a:latin typeface="+mj-lt"/>
                <a:cs typeface="Poppins" panose="00000500000000000000" pitchFamily="2" charset="0"/>
                <a:hlinkClick r:id="rId3"/>
              </a:rPr>
              <a:t> </a:t>
            </a:r>
            <a:r>
              <a:rPr lang="pt-BR" sz="2400" dirty="0">
                <a:latin typeface="+mj-lt"/>
                <a:cs typeface="Poppins" panose="00000500000000000000" pitchFamily="2" charset="0"/>
              </a:rPr>
              <a:t>é de US$ 99 e a taxa anual do Apple </a:t>
            </a:r>
            <a:r>
              <a:rPr lang="pt-BR" sz="2400" dirty="0" err="1">
                <a:latin typeface="+mj-lt"/>
                <a:cs typeface="Poppins" panose="00000500000000000000" pitchFamily="2" charset="0"/>
              </a:rPr>
              <a:t>Developer</a:t>
            </a:r>
            <a:r>
              <a:rPr lang="pt-BR" sz="2400" dirty="0">
                <a:latin typeface="+mj-lt"/>
                <a:cs typeface="Poppins" panose="00000500000000000000" pitchFamily="2" charset="0"/>
              </a:rPr>
              <a:t> Enterprise </a:t>
            </a:r>
            <a:r>
              <a:rPr lang="pt-BR" sz="2400" dirty="0" err="1">
                <a:latin typeface="+mj-lt"/>
                <a:cs typeface="Poppins" panose="00000500000000000000" pitchFamily="2" charset="0"/>
              </a:rPr>
              <a:t>Program</a:t>
            </a:r>
            <a:r>
              <a:rPr lang="pt-BR" sz="2400" dirty="0">
                <a:latin typeface="+mj-lt"/>
                <a:cs typeface="Poppins" panose="00000500000000000000" pitchFamily="2" charset="0"/>
              </a:rPr>
              <a:t> é de US$ 299.</a:t>
            </a:r>
          </a:p>
          <a:p>
            <a:pPr lvl="1"/>
            <a:r>
              <a:rPr lang="pt-BR" sz="2800" dirty="0">
                <a:latin typeface="+mj-lt"/>
                <a:cs typeface="Poppins" panose="00000500000000000000" pitchFamily="2" charset="0"/>
              </a:rPr>
              <a:t>Segurança para distribuição de apps;</a:t>
            </a:r>
          </a:p>
          <a:p>
            <a:pPr marL="457200" lvl="1" indent="0">
              <a:buNone/>
            </a:pPr>
            <a:endParaRPr lang="pt-BR" sz="2400" dirty="0">
              <a:latin typeface="+mj-lt"/>
              <a:cs typeface="Poppins" panose="00000500000000000000" pitchFamily="2" charset="0"/>
            </a:endParaRPr>
          </a:p>
        </p:txBody>
      </p:sp>
    </p:spTree>
    <p:extLst>
      <p:ext uri="{BB962C8B-B14F-4D97-AF65-F5344CB8AC3E}">
        <p14:creationId xmlns:p14="http://schemas.microsoft.com/office/powerpoint/2010/main" val="978863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917805-7E12-D671-27EA-478D8ACCC6C3}"/>
              </a:ext>
            </a:extLst>
          </p:cNvPr>
          <p:cNvSpPr>
            <a:spLocks noGrp="1"/>
          </p:cNvSpPr>
          <p:nvPr>
            <p:ph type="title"/>
          </p:nvPr>
        </p:nvSpPr>
        <p:spPr>
          <a:xfrm>
            <a:off x="0" y="60297"/>
            <a:ext cx="12177901" cy="457198"/>
          </a:xfrm>
        </p:spPr>
        <p:txBody>
          <a:bodyPr>
            <a:noAutofit/>
          </a:bodyPr>
          <a:lstStyle/>
          <a:p>
            <a:r>
              <a:rPr lang="pt-BR" sz="2800" dirty="0">
                <a:gradFill>
                  <a:gsLst>
                    <a:gs pos="0">
                      <a:srgbClr val="17186C"/>
                    </a:gs>
                    <a:gs pos="50000">
                      <a:srgbClr val="491866"/>
                    </a:gs>
                    <a:gs pos="100000">
                      <a:srgbClr val="931863"/>
                    </a:gs>
                  </a:gsLst>
                  <a:path path="circle">
                    <a:fillToRect t="100000" r="100000"/>
                  </a:path>
                </a:gradFill>
                <a:latin typeface="Poppins" panose="00000500000000000000" pitchFamily="2" charset="0"/>
                <a:cs typeface="Poppins" panose="00000500000000000000" pitchFamily="2" charset="0"/>
              </a:rPr>
              <a:t>Frequência de uso e importância por atividade no smartphone</a:t>
            </a:r>
          </a:p>
        </p:txBody>
      </p:sp>
      <p:sp>
        <p:nvSpPr>
          <p:cNvPr id="3" name="Espaço Reservado para Conteúdo 2">
            <a:extLst>
              <a:ext uri="{FF2B5EF4-FFF2-40B4-BE49-F238E27FC236}">
                <a16:creationId xmlns:a16="http://schemas.microsoft.com/office/drawing/2014/main" id="{95200C1E-3D9F-9CB8-B88A-AFC36DDC422F}"/>
              </a:ext>
            </a:extLst>
          </p:cNvPr>
          <p:cNvSpPr>
            <a:spLocks noGrp="1"/>
          </p:cNvSpPr>
          <p:nvPr>
            <p:ph idx="1"/>
          </p:nvPr>
        </p:nvSpPr>
        <p:spPr/>
        <p:txBody>
          <a:bodyPr/>
          <a:lstStyle/>
          <a:p>
            <a:endParaRPr lang="pt-BR"/>
          </a:p>
        </p:txBody>
      </p:sp>
      <p:pic>
        <p:nvPicPr>
          <p:cNvPr id="5" name="Imagem 4">
            <a:extLst>
              <a:ext uri="{FF2B5EF4-FFF2-40B4-BE49-F238E27FC236}">
                <a16:creationId xmlns:a16="http://schemas.microsoft.com/office/drawing/2014/main" id="{1536AAF2-1545-22F1-1391-49EA6E6DC74A}"/>
              </a:ext>
            </a:extLst>
          </p:cNvPr>
          <p:cNvPicPr>
            <a:picLocks noChangeAspect="1"/>
          </p:cNvPicPr>
          <p:nvPr/>
        </p:nvPicPr>
        <p:blipFill>
          <a:blip r:embed="rId2"/>
          <a:stretch>
            <a:fillRect/>
          </a:stretch>
        </p:blipFill>
        <p:spPr>
          <a:xfrm>
            <a:off x="469408" y="517495"/>
            <a:ext cx="11253184" cy="6335755"/>
          </a:xfrm>
          <a:prstGeom prst="rect">
            <a:avLst/>
          </a:prstGeom>
        </p:spPr>
      </p:pic>
    </p:spTree>
    <p:extLst>
      <p:ext uri="{BB962C8B-B14F-4D97-AF65-F5344CB8AC3E}">
        <p14:creationId xmlns:p14="http://schemas.microsoft.com/office/powerpoint/2010/main" val="1817041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82BFC8-A51C-B18C-4F17-18D8EAFC0368}"/>
              </a:ext>
            </a:extLst>
          </p:cNvPr>
          <p:cNvSpPr>
            <a:spLocks noGrp="1"/>
          </p:cNvSpPr>
          <p:nvPr>
            <p:ph type="title"/>
          </p:nvPr>
        </p:nvSpPr>
        <p:spPr>
          <a:xfrm>
            <a:off x="838200" y="365126"/>
            <a:ext cx="10515600" cy="893224"/>
          </a:xfrm>
        </p:spPr>
        <p:txBody>
          <a:bodyPr>
            <a:noAutofit/>
          </a:bodyPr>
          <a:lstStyle/>
          <a:p>
            <a:r>
              <a:rPr lang="pt-BR" sz="4000" b="1" dirty="0">
                <a:gradFill>
                  <a:gsLst>
                    <a:gs pos="0">
                      <a:srgbClr val="17186C"/>
                    </a:gs>
                    <a:gs pos="50000">
                      <a:srgbClr val="491866"/>
                    </a:gs>
                    <a:gs pos="100000">
                      <a:srgbClr val="931863"/>
                    </a:gs>
                  </a:gsLst>
                  <a:path path="circle">
                    <a:fillToRect t="100000" r="100000"/>
                  </a:path>
                </a:gradFill>
                <a:cs typeface="Poppins" panose="00000500000000000000" pitchFamily="2" charset="0"/>
              </a:rPr>
              <a:t>Remuneração por faixa de experiência</a:t>
            </a:r>
          </a:p>
        </p:txBody>
      </p:sp>
      <p:pic>
        <p:nvPicPr>
          <p:cNvPr id="5" name="Espaço Reservado para Conteúdo 4">
            <a:extLst>
              <a:ext uri="{FF2B5EF4-FFF2-40B4-BE49-F238E27FC236}">
                <a16:creationId xmlns:a16="http://schemas.microsoft.com/office/drawing/2014/main" id="{251D4840-E72F-EDA1-E930-51ACF4CE500B}"/>
              </a:ext>
            </a:extLst>
          </p:cNvPr>
          <p:cNvPicPr>
            <a:picLocks noGrp="1" noChangeAspect="1"/>
          </p:cNvPicPr>
          <p:nvPr>
            <p:ph idx="1"/>
          </p:nvPr>
        </p:nvPicPr>
        <p:blipFill>
          <a:blip r:embed="rId2"/>
          <a:stretch>
            <a:fillRect/>
          </a:stretch>
        </p:blipFill>
        <p:spPr>
          <a:xfrm>
            <a:off x="1782609" y="1172204"/>
            <a:ext cx="8626782" cy="4869367"/>
          </a:xfrm>
        </p:spPr>
      </p:pic>
      <p:sp>
        <p:nvSpPr>
          <p:cNvPr id="3" name="CaixaDeTexto 2">
            <a:extLst>
              <a:ext uri="{FF2B5EF4-FFF2-40B4-BE49-F238E27FC236}">
                <a16:creationId xmlns:a16="http://schemas.microsoft.com/office/drawing/2014/main" id="{95D41BC7-56AF-500C-2E2C-E2378F851246}"/>
              </a:ext>
            </a:extLst>
          </p:cNvPr>
          <p:cNvSpPr txBox="1"/>
          <p:nvPr/>
        </p:nvSpPr>
        <p:spPr>
          <a:xfrm>
            <a:off x="5529532" y="5077005"/>
            <a:ext cx="6392173" cy="1569660"/>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mj-lt"/>
                <a:cs typeface="Poppins" panose="00000500000000000000" pitchFamily="2" charset="0"/>
                <a:hlinkClick r:id="rId3"/>
              </a:rPr>
              <a:t>Remuneração </a:t>
            </a:r>
            <a:r>
              <a:rPr lang="pt-BR" sz="2400" dirty="0" err="1">
                <a:latin typeface="+mj-lt"/>
                <a:cs typeface="Poppins" panose="00000500000000000000" pitchFamily="2" charset="0"/>
                <a:hlinkClick r:id="rId3"/>
              </a:rPr>
              <a:t>Dev</a:t>
            </a:r>
            <a:r>
              <a:rPr lang="pt-BR" sz="2400" dirty="0">
                <a:latin typeface="+mj-lt"/>
                <a:cs typeface="Poppins" panose="00000500000000000000" pitchFamily="2" charset="0"/>
                <a:hlinkClick r:id="rId3"/>
              </a:rPr>
              <a:t> Mobile segundo a </a:t>
            </a:r>
            <a:r>
              <a:rPr lang="pt-BR" sz="2400" dirty="0" err="1">
                <a:latin typeface="+mj-lt"/>
                <a:cs typeface="Poppins" panose="00000500000000000000" pitchFamily="2" charset="0"/>
                <a:hlinkClick r:id="rId3"/>
              </a:rPr>
              <a:t>Glassdoor</a:t>
            </a:r>
            <a:endParaRPr lang="pt-BR" sz="2400" dirty="0">
              <a:latin typeface="+mj-lt"/>
              <a:cs typeface="Poppins" panose="00000500000000000000" pitchFamily="2" charset="0"/>
            </a:endParaRPr>
          </a:p>
          <a:p>
            <a:pPr marL="285750" indent="-285750">
              <a:buFont typeface="Arial" panose="020B0604020202020204" pitchFamily="34" charset="0"/>
              <a:buChar char="•"/>
            </a:pPr>
            <a:r>
              <a:rPr lang="pt-BR" sz="2400" dirty="0">
                <a:latin typeface="+mj-lt"/>
                <a:cs typeface="Poppins" panose="00000500000000000000" pitchFamily="2" charset="0"/>
                <a:hlinkClick r:id="rId4"/>
              </a:rPr>
              <a:t>Remuneração </a:t>
            </a:r>
            <a:r>
              <a:rPr lang="pt-BR" sz="2400" dirty="0" err="1">
                <a:latin typeface="+mj-lt"/>
                <a:cs typeface="Poppins" panose="00000500000000000000" pitchFamily="2" charset="0"/>
                <a:hlinkClick r:id="rId4"/>
              </a:rPr>
              <a:t>Dev</a:t>
            </a:r>
            <a:r>
              <a:rPr lang="pt-BR" sz="2400" dirty="0">
                <a:latin typeface="+mj-lt"/>
                <a:cs typeface="Poppins" panose="00000500000000000000" pitchFamily="2" charset="0"/>
                <a:hlinkClick r:id="rId4"/>
              </a:rPr>
              <a:t> Flutter, 2025</a:t>
            </a:r>
            <a:endParaRPr lang="pt-BR" sz="2400" dirty="0">
              <a:latin typeface="+mj-lt"/>
              <a:cs typeface="Poppins" panose="00000500000000000000" pitchFamily="2" charset="0"/>
            </a:endParaRPr>
          </a:p>
          <a:p>
            <a:pPr marL="285750" indent="-285750">
              <a:buFont typeface="Arial" panose="020B0604020202020204" pitchFamily="34" charset="0"/>
              <a:buChar char="•"/>
            </a:pPr>
            <a:r>
              <a:rPr lang="pt-BR" sz="2400" dirty="0">
                <a:latin typeface="+mj-lt"/>
                <a:cs typeface="Poppins" panose="00000500000000000000" pitchFamily="2" charset="0"/>
                <a:hlinkClick r:id="rId5"/>
              </a:rPr>
              <a:t>Remuneração </a:t>
            </a:r>
            <a:r>
              <a:rPr lang="pt-BR" sz="2400" dirty="0" err="1">
                <a:latin typeface="+mj-lt"/>
                <a:cs typeface="Poppins" panose="00000500000000000000" pitchFamily="2" charset="0"/>
                <a:hlinkClick r:id="rId5"/>
              </a:rPr>
              <a:t>Dev</a:t>
            </a:r>
            <a:r>
              <a:rPr lang="pt-BR" sz="2400" dirty="0">
                <a:latin typeface="+mj-lt"/>
                <a:cs typeface="Poppins" panose="00000500000000000000" pitchFamily="2" charset="0"/>
                <a:hlinkClick r:id="rId5"/>
              </a:rPr>
              <a:t> Júnior Flutter, 2025</a:t>
            </a:r>
            <a:endParaRPr lang="pt-BR" sz="2400" dirty="0">
              <a:latin typeface="+mj-lt"/>
              <a:cs typeface="Poppins" panose="00000500000000000000" pitchFamily="2" charset="0"/>
            </a:endParaRPr>
          </a:p>
        </p:txBody>
      </p:sp>
    </p:spTree>
    <p:extLst>
      <p:ext uri="{BB962C8B-B14F-4D97-AF65-F5344CB8AC3E}">
        <p14:creationId xmlns:p14="http://schemas.microsoft.com/office/powerpoint/2010/main" val="2300601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DBE0EB-9437-4A79-B990-62FDAB135AE2}"/>
              </a:ext>
            </a:extLst>
          </p:cNvPr>
          <p:cNvSpPr>
            <a:spLocks noGrp="1"/>
          </p:cNvSpPr>
          <p:nvPr>
            <p:ph type="title"/>
          </p:nvPr>
        </p:nvSpPr>
        <p:spPr/>
        <p:txBody>
          <a:bodyPr>
            <a:normAutofit/>
          </a:bodyPr>
          <a:lstStyle/>
          <a:p>
            <a:r>
              <a:rPr lang="pt-BR" b="1" dirty="0">
                <a:gradFill>
                  <a:gsLst>
                    <a:gs pos="0">
                      <a:srgbClr val="17186C"/>
                    </a:gs>
                    <a:gs pos="50000">
                      <a:srgbClr val="491866"/>
                    </a:gs>
                    <a:gs pos="100000">
                      <a:srgbClr val="931863"/>
                    </a:gs>
                  </a:gsLst>
                  <a:path path="circle">
                    <a:fillToRect t="100000" r="100000"/>
                  </a:path>
                </a:gradFill>
                <a:cs typeface="Poppins" panose="00000500000000000000" pitchFamily="2" charset="0"/>
              </a:rPr>
              <a:t>Linguagens de Programação</a:t>
            </a:r>
          </a:p>
        </p:txBody>
      </p:sp>
      <p:sp>
        <p:nvSpPr>
          <p:cNvPr id="4" name="Espaço Reservado para Texto 3">
            <a:extLst>
              <a:ext uri="{FF2B5EF4-FFF2-40B4-BE49-F238E27FC236}">
                <a16:creationId xmlns:a16="http://schemas.microsoft.com/office/drawing/2014/main" id="{5F706245-2582-94B0-5C11-8C75F4F068E7}"/>
              </a:ext>
            </a:extLst>
          </p:cNvPr>
          <p:cNvSpPr>
            <a:spLocks noGrp="1"/>
          </p:cNvSpPr>
          <p:nvPr>
            <p:ph type="body" idx="1"/>
          </p:nvPr>
        </p:nvSpPr>
        <p:spPr/>
        <p:txBody>
          <a:bodyPr>
            <a:normAutofit/>
          </a:bodyPr>
          <a:lstStyle/>
          <a:p>
            <a:r>
              <a:rPr lang="pt-BR" sz="3200" dirty="0">
                <a:gradFill>
                  <a:gsLst>
                    <a:gs pos="0">
                      <a:srgbClr val="17186C"/>
                    </a:gs>
                    <a:gs pos="50000">
                      <a:srgbClr val="491866"/>
                    </a:gs>
                    <a:gs pos="100000">
                      <a:srgbClr val="931863"/>
                    </a:gs>
                  </a:gsLst>
                  <a:path path="circle">
                    <a:fillToRect t="100000" r="100000"/>
                  </a:path>
                </a:gradFill>
                <a:latin typeface="+mj-lt"/>
                <a:ea typeface="+mj-ea"/>
                <a:cs typeface="Poppins" panose="00000500000000000000" pitchFamily="2" charset="0"/>
              </a:rPr>
              <a:t>Android</a:t>
            </a:r>
          </a:p>
        </p:txBody>
      </p:sp>
      <p:sp>
        <p:nvSpPr>
          <p:cNvPr id="5" name="Espaço Reservado para Texto 4">
            <a:extLst>
              <a:ext uri="{FF2B5EF4-FFF2-40B4-BE49-F238E27FC236}">
                <a16:creationId xmlns:a16="http://schemas.microsoft.com/office/drawing/2014/main" id="{D1E6035E-7BE5-FB95-9F4A-D76E0799675C}"/>
              </a:ext>
            </a:extLst>
          </p:cNvPr>
          <p:cNvSpPr>
            <a:spLocks noGrp="1"/>
          </p:cNvSpPr>
          <p:nvPr>
            <p:ph type="body" sz="quarter" idx="3"/>
          </p:nvPr>
        </p:nvSpPr>
        <p:spPr/>
        <p:txBody>
          <a:bodyPr>
            <a:normAutofit/>
          </a:bodyPr>
          <a:lstStyle/>
          <a:p>
            <a:r>
              <a:rPr lang="pt-BR" sz="3200" dirty="0">
                <a:gradFill>
                  <a:gsLst>
                    <a:gs pos="0">
                      <a:srgbClr val="17186C"/>
                    </a:gs>
                    <a:gs pos="50000">
                      <a:srgbClr val="491866"/>
                    </a:gs>
                    <a:gs pos="100000">
                      <a:srgbClr val="931863"/>
                    </a:gs>
                  </a:gsLst>
                  <a:path path="circle">
                    <a:fillToRect t="100000" r="100000"/>
                  </a:path>
                </a:gradFill>
                <a:latin typeface="+mj-lt"/>
                <a:ea typeface="+mj-ea"/>
                <a:cs typeface="Poppins" panose="00000500000000000000" pitchFamily="2" charset="0"/>
              </a:rPr>
              <a:t>iOS</a:t>
            </a:r>
          </a:p>
        </p:txBody>
      </p:sp>
      <p:sp>
        <p:nvSpPr>
          <p:cNvPr id="7" name="Espaço Reservado para Texto 6">
            <a:extLst>
              <a:ext uri="{FF2B5EF4-FFF2-40B4-BE49-F238E27FC236}">
                <a16:creationId xmlns:a16="http://schemas.microsoft.com/office/drawing/2014/main" id="{D69406D7-7754-0B2F-96B1-77AE98535843}"/>
              </a:ext>
            </a:extLst>
          </p:cNvPr>
          <p:cNvSpPr>
            <a:spLocks noGrp="1"/>
          </p:cNvSpPr>
          <p:nvPr>
            <p:ph type="body" sz="quarter" idx="13"/>
          </p:nvPr>
        </p:nvSpPr>
        <p:spPr>
          <a:xfrm>
            <a:off x="8531352" y="1671067"/>
            <a:ext cx="2834640" cy="823912"/>
          </a:xfrm>
        </p:spPr>
        <p:txBody>
          <a:bodyPr>
            <a:normAutofit/>
          </a:bodyPr>
          <a:lstStyle/>
          <a:p>
            <a:r>
              <a:rPr lang="pt-BR" sz="3200" dirty="0">
                <a:gradFill>
                  <a:gsLst>
                    <a:gs pos="0">
                      <a:srgbClr val="17186C"/>
                    </a:gs>
                    <a:gs pos="50000">
                      <a:srgbClr val="491866"/>
                    </a:gs>
                    <a:gs pos="100000">
                      <a:srgbClr val="931863"/>
                    </a:gs>
                  </a:gsLst>
                  <a:path path="circle">
                    <a:fillToRect t="100000" r="100000"/>
                  </a:path>
                </a:gradFill>
                <a:latin typeface="+mj-lt"/>
                <a:ea typeface="+mj-ea"/>
                <a:cs typeface="Poppins" panose="00000500000000000000" pitchFamily="2" charset="0"/>
              </a:rPr>
              <a:t>Híbridos</a:t>
            </a:r>
          </a:p>
        </p:txBody>
      </p:sp>
      <p:pic>
        <p:nvPicPr>
          <p:cNvPr id="15" name="Imagem 14" descr="Logotipo&#10;&#10;Descrição gerada automaticamente">
            <a:extLst>
              <a:ext uri="{FF2B5EF4-FFF2-40B4-BE49-F238E27FC236}">
                <a16:creationId xmlns:a16="http://schemas.microsoft.com/office/drawing/2014/main" id="{1CAE095E-E282-D2BF-C5F8-E3521DC36C43}"/>
              </a:ext>
            </a:extLst>
          </p:cNvPr>
          <p:cNvPicPr>
            <a:picLocks noChangeAspect="1"/>
          </p:cNvPicPr>
          <p:nvPr/>
        </p:nvPicPr>
        <p:blipFill>
          <a:blip r:embed="rId2"/>
          <a:stretch>
            <a:fillRect/>
          </a:stretch>
        </p:blipFill>
        <p:spPr>
          <a:xfrm>
            <a:off x="1749630" y="3021198"/>
            <a:ext cx="1433513" cy="1433513"/>
          </a:xfrm>
          <a:prstGeom prst="rect">
            <a:avLst/>
          </a:prstGeom>
        </p:spPr>
      </p:pic>
      <p:pic>
        <p:nvPicPr>
          <p:cNvPr id="1028" name="Picture 4">
            <a:extLst>
              <a:ext uri="{FF2B5EF4-FFF2-40B4-BE49-F238E27FC236}">
                <a16:creationId xmlns:a16="http://schemas.microsoft.com/office/drawing/2014/main" id="{AD492152-769A-31D7-10EE-1C47DE0AF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439" y="2702017"/>
            <a:ext cx="1433513" cy="319181"/>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m 16" descr="Ícone&#10;&#10;Descrição gerada automaticamente">
            <a:extLst>
              <a:ext uri="{FF2B5EF4-FFF2-40B4-BE49-F238E27FC236}">
                <a16:creationId xmlns:a16="http://schemas.microsoft.com/office/drawing/2014/main" id="{6231D20F-37D7-0CBD-29B3-554E8A29905D}"/>
              </a:ext>
            </a:extLst>
          </p:cNvPr>
          <p:cNvPicPr>
            <a:picLocks noChangeAspect="1"/>
          </p:cNvPicPr>
          <p:nvPr/>
        </p:nvPicPr>
        <p:blipFill>
          <a:blip r:embed="rId4"/>
          <a:stretch>
            <a:fillRect/>
          </a:stretch>
        </p:blipFill>
        <p:spPr>
          <a:xfrm>
            <a:off x="1664096" y="4816008"/>
            <a:ext cx="599143" cy="673194"/>
          </a:xfrm>
          <a:prstGeom prst="rect">
            <a:avLst/>
          </a:prstGeom>
        </p:spPr>
      </p:pic>
      <p:pic>
        <p:nvPicPr>
          <p:cNvPr id="19" name="Imagem 18" descr="Ícone&#10;&#10;Descrição gerada automaticamente">
            <a:extLst>
              <a:ext uri="{FF2B5EF4-FFF2-40B4-BE49-F238E27FC236}">
                <a16:creationId xmlns:a16="http://schemas.microsoft.com/office/drawing/2014/main" id="{B38FF9AD-F2F6-978B-B662-07A2AE4754DC}"/>
              </a:ext>
            </a:extLst>
          </p:cNvPr>
          <p:cNvPicPr>
            <a:picLocks noChangeAspect="1"/>
          </p:cNvPicPr>
          <p:nvPr/>
        </p:nvPicPr>
        <p:blipFill>
          <a:blip r:embed="rId5"/>
          <a:stretch>
            <a:fillRect/>
          </a:stretch>
        </p:blipFill>
        <p:spPr>
          <a:xfrm>
            <a:off x="2470958" y="4752975"/>
            <a:ext cx="799260" cy="799260"/>
          </a:xfrm>
          <a:prstGeom prst="rect">
            <a:avLst/>
          </a:prstGeom>
        </p:spPr>
      </p:pic>
      <p:pic>
        <p:nvPicPr>
          <p:cNvPr id="1032" name="Picture 8">
            <a:extLst>
              <a:ext uri="{FF2B5EF4-FFF2-40B4-BE49-F238E27FC236}">
                <a16:creationId xmlns:a16="http://schemas.microsoft.com/office/drawing/2014/main" id="{B36E9580-9AC9-C7FD-55B1-2244573A21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670" y="2590898"/>
            <a:ext cx="1433513" cy="4435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F2936C8-B94F-8AAE-6FD8-A390F8ED3F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8775" y="3120259"/>
            <a:ext cx="1637304" cy="14605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rt programming language Logo PNG Vector">
            <a:extLst>
              <a:ext uri="{FF2B5EF4-FFF2-40B4-BE49-F238E27FC236}">
                <a16:creationId xmlns:a16="http://schemas.microsoft.com/office/drawing/2014/main" id="{55AACCA3-B408-3F09-FD02-92D98F7F52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1231" y="2603773"/>
            <a:ext cx="1709033" cy="53549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lutter Logo PNG Vector">
            <a:extLst>
              <a:ext uri="{FF2B5EF4-FFF2-40B4-BE49-F238E27FC236}">
                <a16:creationId xmlns:a16="http://schemas.microsoft.com/office/drawing/2014/main" id="{5D72FE3A-644A-4A9A-9029-6A49281CC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48672" y="2587515"/>
            <a:ext cx="1637304" cy="59488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act Native Logo PNG Vector">
            <a:extLst>
              <a:ext uri="{FF2B5EF4-FFF2-40B4-BE49-F238E27FC236}">
                <a16:creationId xmlns:a16="http://schemas.microsoft.com/office/drawing/2014/main" id="{20C6FB08-F401-215E-E53F-C17C21EAC3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72245" y="3432383"/>
            <a:ext cx="1170125" cy="12765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onic Logo PNG Vector">
            <a:extLst>
              <a:ext uri="{FF2B5EF4-FFF2-40B4-BE49-F238E27FC236}">
                <a16:creationId xmlns:a16="http://schemas.microsoft.com/office/drawing/2014/main" id="{D0DCBAEB-7282-3E61-039F-3FBD4B3C3E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07193" y="5120795"/>
            <a:ext cx="1700228" cy="59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9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pt-BR" b="1" cap="all" spc="400" dirty="0">
                <a:solidFill>
                  <a:schemeClr val="bg1"/>
                </a:solidFill>
                <a:cs typeface="Poppins" panose="00000500000000000000" pitchFamily="2" charset="0"/>
              </a:rPr>
              <a:t>Agenda</a:t>
            </a:r>
            <a:endParaRPr lang="pt-BR" dirty="0">
              <a:cs typeface="Poppins" panose="00000500000000000000" pitchFamily="2" charset="0"/>
            </a:endParaRPr>
          </a:p>
        </p:txBody>
      </p:sp>
      <p:sp>
        <p:nvSpPr>
          <p:cNvPr id="4" name="Espaço Reservado para Texto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normAutofit/>
          </a:bodyPr>
          <a:lstStyle/>
          <a:p>
            <a:pPr algn="r" rtl="0"/>
            <a:r>
              <a:rPr lang="pt-BR" sz="2800" dirty="0">
                <a:latin typeface="+mj-lt"/>
                <a:cs typeface="Poppins" panose="00000500000000000000" pitchFamily="2" charset="0"/>
              </a:rPr>
              <a:t>Plano de Ensino</a:t>
            </a:r>
            <a:endParaRPr lang="pt-BR" sz="2800" dirty="0">
              <a:solidFill>
                <a:schemeClr val="bg1"/>
              </a:solidFill>
              <a:latin typeface="+mj-lt"/>
              <a:cs typeface="Poppins" panose="00000500000000000000" pitchFamily="2" charset="0"/>
            </a:endParaRPr>
          </a:p>
          <a:p>
            <a:pPr algn="r" rtl="0"/>
            <a:r>
              <a:rPr lang="pt-BR" sz="2800" dirty="0">
                <a:solidFill>
                  <a:schemeClr val="bg1"/>
                </a:solidFill>
                <a:latin typeface="+mj-lt"/>
                <a:cs typeface="Poppins" panose="00000500000000000000" pitchFamily="2" charset="0"/>
              </a:rPr>
              <a:t>Avaliações</a:t>
            </a:r>
          </a:p>
          <a:p>
            <a:pPr algn="r" rtl="0"/>
            <a:r>
              <a:rPr lang="pt-BR" sz="2800" dirty="0">
                <a:solidFill>
                  <a:schemeClr val="bg1"/>
                </a:solidFill>
                <a:latin typeface="+mj-lt"/>
                <a:cs typeface="Poppins" panose="00000500000000000000" pitchFamily="2" charset="0"/>
              </a:rPr>
              <a:t>Introdução à disciplina</a:t>
            </a:r>
          </a:p>
        </p:txBody>
      </p:sp>
      <p:sp>
        <p:nvSpPr>
          <p:cNvPr id="9" name="Espaço Reservado para o Número do Slide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pt-BR" smtClean="0">
                <a:latin typeface="Poppins" panose="00000500000000000000" pitchFamily="2" charset="0"/>
                <a:cs typeface="Poppins" panose="00000500000000000000" pitchFamily="2" charset="0"/>
              </a:rPr>
              <a:pPr rtl="0"/>
              <a:t>2</a:t>
            </a:fld>
            <a:endParaRPr lang="pt-BR" dirty="0">
              <a:latin typeface="Poppins" panose="00000500000000000000" pitchFamily="2" charset="0"/>
              <a:cs typeface="Poppins" panose="00000500000000000000" pitchFamily="2" charset="0"/>
            </a:endParaRPr>
          </a:p>
        </p:txBody>
      </p:sp>
      <p:pic>
        <p:nvPicPr>
          <p:cNvPr id="18" name="Espaço Reservado para Imagem 17" descr="Logotipo, nome da empresa&#10;&#10;Descrição gerada automaticamente">
            <a:extLst>
              <a:ext uri="{FF2B5EF4-FFF2-40B4-BE49-F238E27FC236}">
                <a16:creationId xmlns:a16="http://schemas.microsoft.com/office/drawing/2014/main" id="{A05C7EBF-28AB-6188-6943-A5C03631AC4A}"/>
              </a:ext>
            </a:extLst>
          </p:cNvPr>
          <p:cNvPicPr>
            <a:picLocks noGrp="1" noChangeAspect="1"/>
          </p:cNvPicPr>
          <p:nvPr>
            <p:ph type="pic" sz="quarter" idx="14"/>
          </p:nvPr>
        </p:nvPicPr>
        <p:blipFill>
          <a:blip r:embed="rId3"/>
          <a:srcRect l="1400" r="1400"/>
          <a:stretch>
            <a:fillRect/>
          </a:stretch>
        </p:blipFill>
        <p:spPr/>
      </p:pic>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EC4457-8292-403E-80F9-6B7A586F598E}"/>
              </a:ext>
            </a:extLst>
          </p:cNvPr>
          <p:cNvSpPr>
            <a:spLocks noGrp="1"/>
          </p:cNvSpPr>
          <p:nvPr>
            <p:ph type="title"/>
          </p:nvPr>
        </p:nvSpPr>
        <p:spPr/>
        <p:txBody>
          <a:bodyPr>
            <a:normAutofit/>
          </a:bodyPr>
          <a:lstStyle/>
          <a:p>
            <a:r>
              <a:rPr lang="pt-BR" sz="4400" b="1" dirty="0">
                <a:gradFill>
                  <a:gsLst>
                    <a:gs pos="0">
                      <a:srgbClr val="17186C"/>
                    </a:gs>
                    <a:gs pos="50000">
                      <a:srgbClr val="491866"/>
                    </a:gs>
                    <a:gs pos="100000">
                      <a:srgbClr val="931863"/>
                    </a:gs>
                  </a:gsLst>
                  <a:path path="circle">
                    <a:fillToRect t="100000" r="100000"/>
                  </a:path>
                </a:gradFill>
                <a:cs typeface="Poppins" panose="00000500000000000000" pitchFamily="2" charset="0"/>
              </a:rPr>
              <a:t>Algumas empresas que usam Flutter no Brasil</a:t>
            </a:r>
          </a:p>
        </p:txBody>
      </p:sp>
      <p:sp>
        <p:nvSpPr>
          <p:cNvPr id="3" name="Espaço Reservado para Conteúdo 2">
            <a:extLst>
              <a:ext uri="{FF2B5EF4-FFF2-40B4-BE49-F238E27FC236}">
                <a16:creationId xmlns:a16="http://schemas.microsoft.com/office/drawing/2014/main" id="{4824DEF6-18EB-41B0-8EE1-ADE046F5FB38}"/>
              </a:ext>
            </a:extLst>
          </p:cNvPr>
          <p:cNvSpPr>
            <a:spLocks noGrp="1"/>
          </p:cNvSpPr>
          <p:nvPr>
            <p:ph idx="1"/>
          </p:nvPr>
        </p:nvSpPr>
        <p:spPr/>
        <p:txBody>
          <a:bodyPr/>
          <a:lstStyle/>
          <a:p>
            <a:r>
              <a:rPr lang="pt-BR" dirty="0">
                <a:latin typeface="Poppins" panose="00000500000000000000" pitchFamily="2" charset="0"/>
                <a:cs typeface="Poppins" panose="00000500000000000000" pitchFamily="2" charset="0"/>
                <a:hlinkClick r:id="rId2"/>
              </a:rPr>
              <a:t>Empresas</a:t>
            </a:r>
            <a:r>
              <a:rPr lang="pt-BR" dirty="0">
                <a:latin typeface="Poppins" panose="00000500000000000000" pitchFamily="2" charset="0"/>
                <a:cs typeface="Poppins" panose="00000500000000000000" pitchFamily="2" charset="0"/>
              </a:rPr>
              <a:t>:</a:t>
            </a:r>
          </a:p>
          <a:p>
            <a:pPr lvl="1"/>
            <a:r>
              <a:rPr lang="pt-BR" dirty="0">
                <a:latin typeface="Poppins" panose="00000500000000000000" pitchFamily="2" charset="0"/>
                <a:cs typeface="Poppins" panose="00000500000000000000" pitchFamily="2" charset="0"/>
                <a:hlinkClick r:id="rId3"/>
              </a:rPr>
              <a:t>Nubank</a:t>
            </a:r>
            <a:endParaRPr lang="pt-BR" dirty="0">
              <a:latin typeface="Poppins" panose="00000500000000000000" pitchFamily="2" charset="0"/>
              <a:cs typeface="Poppins" panose="00000500000000000000" pitchFamily="2" charset="0"/>
            </a:endParaRPr>
          </a:p>
          <a:p>
            <a:pPr lvl="1"/>
            <a:r>
              <a:rPr lang="pt-BR" dirty="0" err="1">
                <a:latin typeface="Poppins" panose="00000500000000000000" pitchFamily="2" charset="0"/>
                <a:cs typeface="Poppins" panose="00000500000000000000" pitchFamily="2" charset="0"/>
              </a:rPr>
              <a:t>Beetech</a:t>
            </a:r>
            <a:endParaRPr lang="pt-BR" dirty="0">
              <a:latin typeface="Poppins" panose="00000500000000000000" pitchFamily="2" charset="0"/>
              <a:cs typeface="Poppins" panose="00000500000000000000" pitchFamily="2" charset="0"/>
            </a:endParaRPr>
          </a:p>
          <a:p>
            <a:pPr lvl="1"/>
            <a:r>
              <a:rPr lang="pt-BR" dirty="0">
                <a:latin typeface="Poppins" panose="00000500000000000000" pitchFamily="2" charset="0"/>
                <a:cs typeface="Poppins" panose="00000500000000000000" pitchFamily="2" charset="0"/>
              </a:rPr>
              <a:t>Banco BS2</a:t>
            </a:r>
          </a:p>
          <a:p>
            <a:pPr lvl="1"/>
            <a:r>
              <a:rPr lang="pt-BR" dirty="0">
                <a:latin typeface="Poppins" panose="00000500000000000000" pitchFamily="2" charset="0"/>
                <a:cs typeface="Poppins" panose="00000500000000000000" pitchFamily="2" charset="0"/>
              </a:rPr>
              <a:t>Globo</a:t>
            </a:r>
          </a:p>
          <a:p>
            <a:pPr lvl="1"/>
            <a:r>
              <a:rPr lang="pt-BR" dirty="0">
                <a:latin typeface="Poppins" panose="00000500000000000000" pitchFamily="2" charset="0"/>
                <a:cs typeface="Poppins" panose="00000500000000000000" pitchFamily="2" charset="0"/>
                <a:hlinkClick r:id="rId4"/>
              </a:rPr>
              <a:t>iFood</a:t>
            </a:r>
            <a:endParaRPr lang="pt-BR" dirty="0">
              <a:latin typeface="Poppins" panose="00000500000000000000" pitchFamily="2" charset="0"/>
              <a:cs typeface="Poppins" panose="00000500000000000000" pitchFamily="2" charset="0"/>
            </a:endParaRPr>
          </a:p>
          <a:p>
            <a:pPr lvl="1"/>
            <a:r>
              <a:rPr lang="pt-BR" dirty="0">
                <a:latin typeface="Poppins" panose="00000500000000000000" pitchFamily="2" charset="0"/>
                <a:cs typeface="Poppins" panose="00000500000000000000" pitchFamily="2" charset="0"/>
                <a:hlinkClick r:id="rId5"/>
              </a:rPr>
              <a:t>Mais empresas...</a:t>
            </a:r>
            <a:endParaRPr lang="pt-BR" dirty="0">
              <a:latin typeface="Poppins" panose="00000500000000000000" pitchFamily="2" charset="0"/>
              <a:cs typeface="Poppins" panose="00000500000000000000" pitchFamily="2" charset="0"/>
            </a:endParaRPr>
          </a:p>
          <a:p>
            <a:pPr marL="457200" lvl="1" indent="0">
              <a:buNone/>
            </a:pPr>
            <a:endParaRPr lang="pt-BR" dirty="0">
              <a:latin typeface="Poppins" panose="00000500000000000000" pitchFamily="2" charset="0"/>
              <a:cs typeface="Poppins" panose="00000500000000000000" pitchFamily="2" charset="0"/>
            </a:endParaRPr>
          </a:p>
          <a:p>
            <a:endParaRPr lang="pt-B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635005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3A897A-C0B7-92A4-F1F6-75D4A92F04F8}"/>
              </a:ext>
            </a:extLst>
          </p:cNvPr>
          <p:cNvSpPr>
            <a:spLocks noGrp="1"/>
          </p:cNvSpPr>
          <p:nvPr>
            <p:ph type="title"/>
          </p:nvPr>
        </p:nvSpPr>
        <p:spPr>
          <a:xfrm>
            <a:off x="576072" y="365125"/>
            <a:ext cx="10771632" cy="1325563"/>
          </a:xfrm>
        </p:spPr>
        <p:txBody>
          <a:bodyPr>
            <a:noAutofit/>
          </a:bodyPr>
          <a:lstStyle/>
          <a:p>
            <a:pPr algn="ctr"/>
            <a:r>
              <a:rPr lang="en-US" sz="4000" dirty="0">
                <a:cs typeface="Poppins" panose="00000500000000000000" pitchFamily="2" charset="0"/>
              </a:rPr>
              <a:t>Best Hybrid App Development Frameworks</a:t>
            </a:r>
          </a:p>
        </p:txBody>
      </p:sp>
      <p:pic>
        <p:nvPicPr>
          <p:cNvPr id="9" name="Espaço Reservado para Imagem 8" descr="Gráfico, Gráfico de barras&#10;&#10;Descrição gerada automaticamente">
            <a:extLst>
              <a:ext uri="{FF2B5EF4-FFF2-40B4-BE49-F238E27FC236}">
                <a16:creationId xmlns:a16="http://schemas.microsoft.com/office/drawing/2014/main" id="{09B35880-F039-E8FB-A063-AD4B240C4C43}"/>
              </a:ext>
            </a:extLst>
          </p:cNvPr>
          <p:cNvPicPr>
            <a:picLocks noGrp="1" noChangeAspect="1"/>
          </p:cNvPicPr>
          <p:nvPr>
            <p:ph idx="1"/>
          </p:nvPr>
        </p:nvPicPr>
        <p:blipFill>
          <a:blip r:embed="rId2"/>
          <a:stretch>
            <a:fillRect/>
          </a:stretch>
        </p:blipFill>
        <p:spPr>
          <a:xfrm>
            <a:off x="2547938" y="1663102"/>
            <a:ext cx="7096124" cy="5058373"/>
          </a:xfrm>
          <a:noFill/>
        </p:spPr>
      </p:pic>
      <p:sp>
        <p:nvSpPr>
          <p:cNvPr id="10" name="CaixaDeTexto 9">
            <a:extLst>
              <a:ext uri="{FF2B5EF4-FFF2-40B4-BE49-F238E27FC236}">
                <a16:creationId xmlns:a16="http://schemas.microsoft.com/office/drawing/2014/main" id="{333E6AFC-C5C5-F787-588B-2AE659DBF31B}"/>
              </a:ext>
            </a:extLst>
          </p:cNvPr>
          <p:cNvSpPr txBox="1"/>
          <p:nvPr/>
        </p:nvSpPr>
        <p:spPr>
          <a:xfrm>
            <a:off x="7503410" y="6308209"/>
            <a:ext cx="2036135" cy="369332"/>
          </a:xfrm>
          <a:prstGeom prst="rect">
            <a:avLst/>
          </a:prstGeom>
          <a:noFill/>
        </p:spPr>
        <p:txBody>
          <a:bodyPr wrap="none" rtlCol="0">
            <a:spAutoFit/>
          </a:bodyPr>
          <a:lstStyle/>
          <a:p>
            <a:r>
              <a:rPr lang="pt-BR" dirty="0">
                <a:latin typeface="+mj-lt"/>
                <a:cs typeface="Poppins" panose="00000500000000000000" pitchFamily="2" charset="0"/>
                <a:hlinkClick r:id="rId3"/>
              </a:rPr>
              <a:t>PixelCryons, 2025</a:t>
            </a:r>
            <a:endParaRPr lang="pt-BR" dirty="0">
              <a:latin typeface="+mj-lt"/>
              <a:cs typeface="Poppins" panose="00000500000000000000" pitchFamily="2" charset="0"/>
            </a:endParaRPr>
          </a:p>
        </p:txBody>
      </p:sp>
    </p:spTree>
    <p:extLst>
      <p:ext uri="{BB962C8B-B14F-4D97-AF65-F5344CB8AC3E}">
        <p14:creationId xmlns:p14="http://schemas.microsoft.com/office/powerpoint/2010/main" val="1399289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5C608-A45A-42A2-9ABF-9F7121593408}"/>
              </a:ext>
            </a:extLst>
          </p:cNvPr>
          <p:cNvSpPr>
            <a:spLocks noGrp="1"/>
          </p:cNvSpPr>
          <p:nvPr>
            <p:ph type="title"/>
          </p:nvPr>
        </p:nvSpPr>
        <p:spPr>
          <a:xfrm>
            <a:off x="838200" y="365125"/>
            <a:ext cx="10515600" cy="933323"/>
          </a:xfrm>
        </p:spPr>
        <p:txBody>
          <a:bodyPr/>
          <a:lstStyle/>
          <a:p>
            <a:r>
              <a:rPr lang="pt-BR" b="1" dirty="0">
                <a:gradFill>
                  <a:gsLst>
                    <a:gs pos="0">
                      <a:srgbClr val="17186C"/>
                    </a:gs>
                    <a:gs pos="50000">
                      <a:srgbClr val="491866"/>
                    </a:gs>
                    <a:gs pos="100000">
                      <a:srgbClr val="931863"/>
                    </a:gs>
                  </a:gsLst>
                  <a:path path="circle">
                    <a:fillToRect t="100000" r="100000"/>
                  </a:path>
                </a:gradFill>
                <a:cs typeface="Poppins" panose="00000500000000000000" pitchFamily="2" charset="0"/>
                <a:hlinkClick r:id="rId2">
                  <a:extLst>
                    <a:ext uri="{A12FA001-AC4F-418D-AE19-62706E023703}">
                      <ahyp:hlinkClr xmlns:ahyp="http://schemas.microsoft.com/office/drawing/2018/hyperlinkcolor" val="tx"/>
                    </a:ext>
                  </a:extLst>
                </a:hlinkClick>
              </a:rPr>
              <a:t>Flutter x React </a:t>
            </a:r>
            <a:r>
              <a:rPr lang="pt-BR" b="1" dirty="0" err="1">
                <a:gradFill>
                  <a:gsLst>
                    <a:gs pos="0">
                      <a:srgbClr val="17186C"/>
                    </a:gs>
                    <a:gs pos="50000">
                      <a:srgbClr val="491866"/>
                    </a:gs>
                    <a:gs pos="100000">
                      <a:srgbClr val="931863"/>
                    </a:gs>
                  </a:gsLst>
                  <a:path path="circle">
                    <a:fillToRect t="100000" r="100000"/>
                  </a:path>
                </a:gradFill>
                <a:cs typeface="Poppins" panose="00000500000000000000" pitchFamily="2" charset="0"/>
                <a:hlinkClick r:id="rId2">
                  <a:extLst>
                    <a:ext uri="{A12FA001-AC4F-418D-AE19-62706E023703}">
                      <ahyp:hlinkClr xmlns:ahyp="http://schemas.microsoft.com/office/drawing/2018/hyperlinkcolor" val="tx"/>
                    </a:ext>
                  </a:extLst>
                </a:hlinkClick>
              </a:rPr>
              <a:t>Native</a:t>
            </a:r>
            <a:endParaRPr lang="pt-BR" b="1" dirty="0">
              <a:gradFill>
                <a:gsLst>
                  <a:gs pos="0">
                    <a:srgbClr val="17186C"/>
                  </a:gs>
                  <a:gs pos="50000">
                    <a:srgbClr val="491866"/>
                  </a:gs>
                  <a:gs pos="100000">
                    <a:srgbClr val="931863"/>
                  </a:gs>
                </a:gsLst>
                <a:path path="circle">
                  <a:fillToRect t="100000" r="100000"/>
                </a:path>
              </a:gradFill>
              <a:cs typeface="Poppins" panose="00000500000000000000" pitchFamily="2" charset="0"/>
            </a:endParaRPr>
          </a:p>
        </p:txBody>
      </p:sp>
      <p:sp>
        <p:nvSpPr>
          <p:cNvPr id="3" name="Espaço Reservado para Conteúdo 2">
            <a:extLst>
              <a:ext uri="{FF2B5EF4-FFF2-40B4-BE49-F238E27FC236}">
                <a16:creationId xmlns:a16="http://schemas.microsoft.com/office/drawing/2014/main" id="{3E48F4B3-D78D-4118-BE9C-822C34E5CE0C}"/>
              </a:ext>
            </a:extLst>
          </p:cNvPr>
          <p:cNvSpPr>
            <a:spLocks noGrp="1"/>
          </p:cNvSpPr>
          <p:nvPr>
            <p:ph idx="1"/>
          </p:nvPr>
        </p:nvSpPr>
        <p:spPr>
          <a:xfrm>
            <a:off x="838200" y="1298448"/>
            <a:ext cx="10515600" cy="4878515"/>
          </a:xfrm>
        </p:spPr>
        <p:txBody>
          <a:bodyPr/>
          <a:lstStyle/>
          <a:p>
            <a:r>
              <a:rPr lang="pt-BR" sz="3200" b="1" dirty="0">
                <a:gradFill>
                  <a:gsLst>
                    <a:gs pos="0">
                      <a:srgbClr val="491866"/>
                    </a:gs>
                    <a:gs pos="26000">
                      <a:srgbClr val="931863"/>
                    </a:gs>
                  </a:gsLst>
                  <a:path path="circle">
                    <a:fillToRect t="100000" r="100000"/>
                  </a:path>
                </a:gradFill>
                <a:latin typeface="+mj-lt"/>
                <a:ea typeface="+mj-ea"/>
                <a:cs typeface="Poppins" panose="00000500000000000000" pitchFamily="2" charset="0"/>
              </a:rPr>
              <a:t>React </a:t>
            </a:r>
            <a:r>
              <a:rPr lang="pt-BR" sz="3200" b="1" dirty="0" err="1">
                <a:gradFill>
                  <a:gsLst>
                    <a:gs pos="0">
                      <a:srgbClr val="491866"/>
                    </a:gs>
                    <a:gs pos="26000">
                      <a:srgbClr val="931863"/>
                    </a:gs>
                  </a:gsLst>
                  <a:path path="circle">
                    <a:fillToRect t="100000" r="100000"/>
                  </a:path>
                </a:gradFill>
                <a:latin typeface="+mj-lt"/>
                <a:ea typeface="+mj-ea"/>
                <a:cs typeface="Poppins" panose="00000500000000000000" pitchFamily="2" charset="0"/>
              </a:rPr>
              <a:t>Native</a:t>
            </a:r>
            <a:r>
              <a:rPr lang="pt-BR" sz="3200" b="1" dirty="0">
                <a:gradFill>
                  <a:gsLst>
                    <a:gs pos="0">
                      <a:srgbClr val="491866"/>
                    </a:gs>
                    <a:gs pos="26000">
                      <a:srgbClr val="931863"/>
                    </a:gs>
                  </a:gsLst>
                  <a:path path="circle">
                    <a:fillToRect t="100000" r="100000"/>
                  </a:path>
                </a:gradFill>
                <a:latin typeface="+mj-lt"/>
                <a:ea typeface="+mj-ea"/>
                <a:cs typeface="Poppins" panose="00000500000000000000" pitchFamily="2" charset="0"/>
              </a:rPr>
              <a:t> </a:t>
            </a:r>
            <a:r>
              <a:rPr lang="pt-BR" sz="2400" dirty="0">
                <a:latin typeface="+mj-lt"/>
                <a:cs typeface="Poppins" panose="00000500000000000000" pitchFamily="2" charset="0"/>
              </a:rPr>
              <a:t>utiliza recursos nativos das plataformas, porém o código JS não é convertido para código nativo, sendo necessário utilizar uma ponte (bridge);</a:t>
            </a:r>
          </a:p>
          <a:p>
            <a:r>
              <a:rPr lang="pt-BR" sz="2400" dirty="0">
                <a:latin typeface="+mj-lt"/>
                <a:cs typeface="Poppins" panose="00000500000000000000" pitchFamily="2" charset="0"/>
              </a:rPr>
              <a:t>A ponte pode ser um gargalo na comunicação entre JS e plataforma </a:t>
            </a:r>
            <a:r>
              <a:rPr lang="pt-BR" sz="2400" dirty="0" err="1">
                <a:latin typeface="+mj-lt"/>
                <a:cs typeface="Poppins" panose="00000500000000000000" pitchFamily="2" charset="0"/>
              </a:rPr>
              <a:t>native</a:t>
            </a:r>
            <a:r>
              <a:rPr lang="pt-BR" sz="2400" dirty="0">
                <a:latin typeface="+mj-lt"/>
                <a:cs typeface="Poppins" panose="00000500000000000000" pitchFamily="2" charset="0"/>
              </a:rPr>
              <a:t>.</a:t>
            </a:r>
          </a:p>
        </p:txBody>
      </p:sp>
      <p:pic>
        <p:nvPicPr>
          <p:cNvPr id="5" name="Imagem 4">
            <a:extLst>
              <a:ext uri="{FF2B5EF4-FFF2-40B4-BE49-F238E27FC236}">
                <a16:creationId xmlns:a16="http://schemas.microsoft.com/office/drawing/2014/main" id="{155D6B8F-C1C7-4131-A5E8-146DC6208D25}"/>
              </a:ext>
            </a:extLst>
          </p:cNvPr>
          <p:cNvPicPr>
            <a:picLocks noChangeAspect="1"/>
          </p:cNvPicPr>
          <p:nvPr/>
        </p:nvPicPr>
        <p:blipFill>
          <a:blip r:embed="rId3"/>
          <a:stretch>
            <a:fillRect/>
          </a:stretch>
        </p:blipFill>
        <p:spPr>
          <a:xfrm>
            <a:off x="4396179" y="2935509"/>
            <a:ext cx="7283204" cy="3812763"/>
          </a:xfrm>
          <a:prstGeom prst="rect">
            <a:avLst/>
          </a:prstGeom>
        </p:spPr>
      </p:pic>
    </p:spTree>
    <p:extLst>
      <p:ext uri="{BB962C8B-B14F-4D97-AF65-F5344CB8AC3E}">
        <p14:creationId xmlns:p14="http://schemas.microsoft.com/office/powerpoint/2010/main" val="1479322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5C608-A45A-42A2-9ABF-9F7121593408}"/>
              </a:ext>
            </a:extLst>
          </p:cNvPr>
          <p:cNvSpPr>
            <a:spLocks noGrp="1"/>
          </p:cNvSpPr>
          <p:nvPr>
            <p:ph type="title"/>
          </p:nvPr>
        </p:nvSpPr>
        <p:spPr>
          <a:xfrm>
            <a:off x="838200" y="365125"/>
            <a:ext cx="10515600" cy="860171"/>
          </a:xfrm>
        </p:spPr>
        <p:txBody>
          <a:bodyPr>
            <a:normAutofit/>
          </a:bodyPr>
          <a:lstStyle/>
          <a:p>
            <a:r>
              <a:rPr lang="pt-BR" b="1" dirty="0">
                <a:gradFill>
                  <a:gsLst>
                    <a:gs pos="0">
                      <a:srgbClr val="17186C"/>
                    </a:gs>
                    <a:gs pos="50000">
                      <a:srgbClr val="491866"/>
                    </a:gs>
                    <a:gs pos="100000">
                      <a:srgbClr val="931863"/>
                    </a:gs>
                  </a:gsLst>
                  <a:path path="circle">
                    <a:fillToRect t="100000" r="100000"/>
                  </a:path>
                </a:gradFill>
                <a:cs typeface="Poppins" panose="00000500000000000000" pitchFamily="2" charset="0"/>
                <a:hlinkClick r:id="rId2">
                  <a:extLst>
                    <a:ext uri="{A12FA001-AC4F-418D-AE19-62706E023703}">
                      <ahyp:hlinkClr xmlns:ahyp="http://schemas.microsoft.com/office/drawing/2018/hyperlinkcolor" val="tx"/>
                    </a:ext>
                  </a:extLst>
                </a:hlinkClick>
              </a:rPr>
              <a:t>Flutter x React </a:t>
            </a:r>
            <a:r>
              <a:rPr lang="pt-BR" b="1" dirty="0" err="1">
                <a:gradFill>
                  <a:gsLst>
                    <a:gs pos="0">
                      <a:srgbClr val="17186C"/>
                    </a:gs>
                    <a:gs pos="50000">
                      <a:srgbClr val="491866"/>
                    </a:gs>
                    <a:gs pos="100000">
                      <a:srgbClr val="931863"/>
                    </a:gs>
                  </a:gsLst>
                  <a:path path="circle">
                    <a:fillToRect t="100000" r="100000"/>
                  </a:path>
                </a:gradFill>
                <a:cs typeface="Poppins" panose="00000500000000000000" pitchFamily="2" charset="0"/>
                <a:hlinkClick r:id="rId2">
                  <a:extLst>
                    <a:ext uri="{A12FA001-AC4F-418D-AE19-62706E023703}">
                      <ahyp:hlinkClr xmlns:ahyp="http://schemas.microsoft.com/office/drawing/2018/hyperlinkcolor" val="tx"/>
                    </a:ext>
                  </a:extLst>
                </a:hlinkClick>
              </a:rPr>
              <a:t>Native</a:t>
            </a:r>
            <a:endParaRPr lang="pt-BR" b="1" dirty="0">
              <a:gradFill>
                <a:gsLst>
                  <a:gs pos="0">
                    <a:srgbClr val="17186C"/>
                  </a:gs>
                  <a:gs pos="50000">
                    <a:srgbClr val="491866"/>
                  </a:gs>
                  <a:gs pos="100000">
                    <a:srgbClr val="931863"/>
                  </a:gs>
                </a:gsLst>
                <a:path path="circle">
                  <a:fillToRect t="100000" r="100000"/>
                </a:path>
              </a:gradFill>
              <a:cs typeface="Poppins" panose="00000500000000000000" pitchFamily="2" charset="0"/>
            </a:endParaRPr>
          </a:p>
        </p:txBody>
      </p:sp>
      <p:sp>
        <p:nvSpPr>
          <p:cNvPr id="3" name="Espaço Reservado para Conteúdo 2">
            <a:extLst>
              <a:ext uri="{FF2B5EF4-FFF2-40B4-BE49-F238E27FC236}">
                <a16:creationId xmlns:a16="http://schemas.microsoft.com/office/drawing/2014/main" id="{3E48F4B3-D78D-4118-BE9C-822C34E5CE0C}"/>
              </a:ext>
            </a:extLst>
          </p:cNvPr>
          <p:cNvSpPr>
            <a:spLocks noGrp="1"/>
          </p:cNvSpPr>
          <p:nvPr>
            <p:ph idx="1"/>
          </p:nvPr>
        </p:nvSpPr>
        <p:spPr>
          <a:xfrm>
            <a:off x="838200" y="1316736"/>
            <a:ext cx="10515600" cy="4860227"/>
          </a:xfrm>
        </p:spPr>
        <p:txBody>
          <a:bodyPr/>
          <a:lstStyle/>
          <a:p>
            <a:r>
              <a:rPr lang="pt-BR" sz="3200" b="1" dirty="0">
                <a:gradFill>
                  <a:gsLst>
                    <a:gs pos="0">
                      <a:srgbClr val="491866"/>
                    </a:gs>
                    <a:gs pos="46000">
                      <a:srgbClr val="931863"/>
                    </a:gs>
                  </a:gsLst>
                  <a:path path="circle">
                    <a:fillToRect t="100000" r="100000"/>
                  </a:path>
                </a:gradFill>
                <a:latin typeface="+mj-lt"/>
                <a:ea typeface="+mj-ea"/>
                <a:cs typeface="Poppins" panose="00000500000000000000" pitchFamily="2" charset="0"/>
              </a:rPr>
              <a:t>Flutter</a:t>
            </a:r>
            <a:r>
              <a:rPr lang="pt-BR" sz="3200" dirty="0">
                <a:gradFill>
                  <a:gsLst>
                    <a:gs pos="0">
                      <a:srgbClr val="17186C"/>
                    </a:gs>
                    <a:gs pos="50000">
                      <a:srgbClr val="491866"/>
                    </a:gs>
                    <a:gs pos="100000">
                      <a:srgbClr val="931863"/>
                    </a:gs>
                  </a:gsLst>
                  <a:path path="circle">
                    <a:fillToRect t="100000" r="100000"/>
                  </a:path>
                </a:gradFill>
                <a:latin typeface="+mj-lt"/>
                <a:ea typeface="+mj-ea"/>
                <a:cs typeface="Poppins" panose="00000500000000000000" pitchFamily="2" charset="0"/>
              </a:rPr>
              <a:t> </a:t>
            </a:r>
            <a:r>
              <a:rPr lang="pt-BR" sz="2400" dirty="0">
                <a:latin typeface="+mj-lt"/>
                <a:cs typeface="Poppins" panose="00000500000000000000" pitchFamily="2" charset="0"/>
              </a:rPr>
              <a:t>interage com os componentes nativos do Android e iOS;</a:t>
            </a:r>
          </a:p>
          <a:p>
            <a:r>
              <a:rPr lang="pt-BR" sz="2400" dirty="0">
                <a:latin typeface="+mj-lt"/>
                <a:cs typeface="Poppins" panose="00000500000000000000" pitchFamily="2" charset="0"/>
              </a:rPr>
              <a:t>Renderização feita na widget, utilizando apenas o </a:t>
            </a:r>
            <a:r>
              <a:rPr lang="pt-BR" sz="2400" dirty="0" err="1">
                <a:latin typeface="+mj-lt"/>
                <a:cs typeface="Poppins" panose="00000500000000000000" pitchFamily="2" charset="0"/>
              </a:rPr>
              <a:t>canvas</a:t>
            </a:r>
            <a:r>
              <a:rPr lang="pt-BR" sz="2400" dirty="0">
                <a:latin typeface="+mj-lt"/>
                <a:cs typeface="Poppins" panose="00000500000000000000" pitchFamily="2" charset="0"/>
              </a:rPr>
              <a:t> da plataforma;</a:t>
            </a:r>
          </a:p>
          <a:p>
            <a:r>
              <a:rPr lang="pt-BR" sz="2400" dirty="0">
                <a:latin typeface="+mj-lt"/>
                <a:cs typeface="Poppins" panose="00000500000000000000" pitchFamily="2" charset="0"/>
              </a:rPr>
              <a:t>Tudo o que for desenvolvido com Flutter/Dart, vai rodar igual em todos os smartphones e versões de plataforma – as 36 do Android e as 18 do iOS;</a:t>
            </a:r>
          </a:p>
        </p:txBody>
      </p:sp>
      <p:pic>
        <p:nvPicPr>
          <p:cNvPr id="6" name="Imagem 5">
            <a:extLst>
              <a:ext uri="{FF2B5EF4-FFF2-40B4-BE49-F238E27FC236}">
                <a16:creationId xmlns:a16="http://schemas.microsoft.com/office/drawing/2014/main" id="{0A09EEB5-92FE-48C9-949D-21EC67BF509C}"/>
              </a:ext>
            </a:extLst>
          </p:cNvPr>
          <p:cNvPicPr>
            <a:picLocks noChangeAspect="1"/>
          </p:cNvPicPr>
          <p:nvPr/>
        </p:nvPicPr>
        <p:blipFill>
          <a:blip r:embed="rId3"/>
          <a:stretch>
            <a:fillRect/>
          </a:stretch>
        </p:blipFill>
        <p:spPr>
          <a:xfrm>
            <a:off x="5261956" y="3365247"/>
            <a:ext cx="6503023" cy="3492753"/>
          </a:xfrm>
          <a:prstGeom prst="rect">
            <a:avLst/>
          </a:prstGeom>
        </p:spPr>
      </p:pic>
    </p:spTree>
    <p:extLst>
      <p:ext uri="{BB962C8B-B14F-4D97-AF65-F5344CB8AC3E}">
        <p14:creationId xmlns:p14="http://schemas.microsoft.com/office/powerpoint/2010/main" val="2951568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3786D0-7CD4-3FCB-ABF2-4FE5786C0A73}"/>
              </a:ext>
            </a:extLst>
          </p:cNvPr>
          <p:cNvSpPr>
            <a:spLocks noGrp="1"/>
          </p:cNvSpPr>
          <p:nvPr>
            <p:ph type="title"/>
          </p:nvPr>
        </p:nvSpPr>
        <p:spPr/>
        <p:txBody>
          <a:bodyPr>
            <a:normAutofit fontScale="90000"/>
          </a:bodyPr>
          <a:lstStyle/>
          <a:p>
            <a:r>
              <a:rPr lang="pt-BR" b="1" dirty="0">
                <a:gradFill>
                  <a:gsLst>
                    <a:gs pos="0">
                      <a:srgbClr val="17186C"/>
                    </a:gs>
                    <a:gs pos="50000">
                      <a:srgbClr val="491866"/>
                    </a:gs>
                    <a:gs pos="100000">
                      <a:srgbClr val="931863"/>
                    </a:gs>
                  </a:gsLst>
                  <a:path path="circle">
                    <a:fillToRect t="100000" r="100000"/>
                  </a:path>
                </a:gradFill>
                <a:cs typeface="Poppins" panose="00000500000000000000" pitchFamily="2" charset="0"/>
              </a:rPr>
              <a:t>Como pensar no desenvolvimento para dispositivos móveis?</a:t>
            </a:r>
          </a:p>
        </p:txBody>
      </p:sp>
      <p:sp>
        <p:nvSpPr>
          <p:cNvPr id="3" name="Espaço Reservado para Conteúdo 2">
            <a:extLst>
              <a:ext uri="{FF2B5EF4-FFF2-40B4-BE49-F238E27FC236}">
                <a16:creationId xmlns:a16="http://schemas.microsoft.com/office/drawing/2014/main" id="{96687161-29C0-2BCA-C1BE-49449F065783}"/>
              </a:ext>
            </a:extLst>
          </p:cNvPr>
          <p:cNvSpPr>
            <a:spLocks noGrp="1"/>
          </p:cNvSpPr>
          <p:nvPr>
            <p:ph idx="1"/>
          </p:nvPr>
        </p:nvSpPr>
        <p:spPr/>
        <p:txBody>
          <a:bodyPr>
            <a:normAutofit lnSpcReduction="10000"/>
          </a:bodyPr>
          <a:lstStyle/>
          <a:p>
            <a:r>
              <a:rPr lang="pt-BR" dirty="0"/>
              <a:t>Foco em usuário, levando em conta performance, usabilidade, acessibilidade e consumo de bateria.</a:t>
            </a:r>
          </a:p>
          <a:p>
            <a:endParaRPr lang="pt-BR" dirty="0"/>
          </a:p>
          <a:p>
            <a:r>
              <a:rPr lang="pt-BR" dirty="0"/>
              <a:t>Limitações técnicas comuns: diferentes resoluções, conexão instável, uso de recursos offline.</a:t>
            </a:r>
          </a:p>
          <a:p>
            <a:endParaRPr lang="pt-BR" dirty="0"/>
          </a:p>
          <a:p>
            <a:r>
              <a:rPr lang="pt-BR" dirty="0"/>
              <a:t>Arquitetura típica de apps mobile:</a:t>
            </a:r>
          </a:p>
          <a:p>
            <a:pPr lvl="1"/>
            <a:r>
              <a:rPr lang="pt-BR" dirty="0"/>
              <a:t>Camada de Apresentação (UI)</a:t>
            </a:r>
          </a:p>
          <a:p>
            <a:pPr lvl="1"/>
            <a:r>
              <a:rPr lang="pt-BR" dirty="0"/>
              <a:t>Camada de Estado/Lógica (Domain/</a:t>
            </a:r>
            <a:r>
              <a:rPr lang="pt-BR" dirty="0" err="1"/>
              <a:t>ViewModel</a:t>
            </a:r>
            <a:r>
              <a:rPr lang="pt-BR" dirty="0"/>
              <a:t>)</a:t>
            </a:r>
          </a:p>
          <a:p>
            <a:pPr lvl="1"/>
            <a:r>
              <a:rPr lang="pt-BR" dirty="0"/>
              <a:t>Camada de Dados (Data </a:t>
            </a:r>
            <a:r>
              <a:rPr lang="pt-BR" dirty="0" err="1"/>
              <a:t>Layer</a:t>
            </a:r>
            <a:r>
              <a:rPr lang="pt-BR" dirty="0"/>
              <a:t> / APIs / Repositórios)</a:t>
            </a:r>
          </a:p>
        </p:txBody>
      </p:sp>
      <p:sp>
        <p:nvSpPr>
          <p:cNvPr id="4" name="Espaço Reservado para Número de Slide 3">
            <a:extLst>
              <a:ext uri="{FF2B5EF4-FFF2-40B4-BE49-F238E27FC236}">
                <a16:creationId xmlns:a16="http://schemas.microsoft.com/office/drawing/2014/main" id="{577E6B12-9BF8-87CC-3CC7-338A3825589F}"/>
              </a:ext>
            </a:extLst>
          </p:cNvPr>
          <p:cNvSpPr>
            <a:spLocks noGrp="1"/>
          </p:cNvSpPr>
          <p:nvPr>
            <p:ph type="sldNum" sz="quarter" idx="12"/>
          </p:nvPr>
        </p:nvSpPr>
        <p:spPr/>
        <p:txBody>
          <a:bodyPr/>
          <a:lstStyle/>
          <a:p>
            <a:pPr rtl="0"/>
            <a:fld id="{D8DA9DAA-006C-4F4B-980E-E3DF019B24E2}" type="slidenum">
              <a:rPr lang="pt-BR" noProof="0" smtClean="0"/>
              <a:t>24</a:t>
            </a:fld>
            <a:endParaRPr lang="pt-BR" noProof="0"/>
          </a:p>
        </p:txBody>
      </p:sp>
    </p:spTree>
    <p:extLst>
      <p:ext uri="{BB962C8B-B14F-4D97-AF65-F5344CB8AC3E}">
        <p14:creationId xmlns:p14="http://schemas.microsoft.com/office/powerpoint/2010/main" val="2513283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E2D9DE-2584-4E6B-AF47-B54A24988E4D}"/>
              </a:ext>
            </a:extLst>
          </p:cNvPr>
          <p:cNvSpPr>
            <a:spLocks noGrp="1"/>
          </p:cNvSpPr>
          <p:nvPr>
            <p:ph type="title"/>
          </p:nvPr>
        </p:nvSpPr>
        <p:spPr/>
        <p:txBody>
          <a:bodyPr>
            <a:normAutofit/>
          </a:bodyPr>
          <a:lstStyle/>
          <a:p>
            <a:r>
              <a:rPr lang="pt-BR" b="1" dirty="0" err="1">
                <a:gradFill>
                  <a:gsLst>
                    <a:gs pos="0">
                      <a:srgbClr val="17186C"/>
                    </a:gs>
                    <a:gs pos="50000">
                      <a:srgbClr val="491866"/>
                    </a:gs>
                    <a:gs pos="100000">
                      <a:srgbClr val="931863"/>
                    </a:gs>
                  </a:gsLst>
                  <a:path path="circle">
                    <a:fillToRect t="100000" r="100000"/>
                  </a:path>
                </a:gradFill>
                <a:cs typeface="Poppins" panose="00000500000000000000" pitchFamily="2" charset="0"/>
              </a:rPr>
              <a:t>Dart</a:t>
            </a:r>
            <a:r>
              <a:rPr lang="pt-BR" b="1" dirty="0">
                <a:gradFill>
                  <a:gsLst>
                    <a:gs pos="0">
                      <a:srgbClr val="17186C"/>
                    </a:gs>
                    <a:gs pos="50000">
                      <a:srgbClr val="491866"/>
                    </a:gs>
                    <a:gs pos="100000">
                      <a:srgbClr val="931863"/>
                    </a:gs>
                  </a:gsLst>
                  <a:path path="circle">
                    <a:fillToRect t="100000" r="100000"/>
                  </a:path>
                </a:gradFill>
                <a:cs typeface="Poppins" panose="00000500000000000000" pitchFamily="2" charset="0"/>
              </a:rPr>
              <a:t> – Material complementar</a:t>
            </a:r>
          </a:p>
        </p:txBody>
      </p:sp>
      <p:sp>
        <p:nvSpPr>
          <p:cNvPr id="3" name="Espaço Reservado para Conteúdo 2">
            <a:extLst>
              <a:ext uri="{FF2B5EF4-FFF2-40B4-BE49-F238E27FC236}">
                <a16:creationId xmlns:a16="http://schemas.microsoft.com/office/drawing/2014/main" id="{6E6B96E2-6F06-443F-86A6-88E31980BA5D}"/>
              </a:ext>
            </a:extLst>
          </p:cNvPr>
          <p:cNvSpPr>
            <a:spLocks noGrp="1"/>
          </p:cNvSpPr>
          <p:nvPr>
            <p:ph idx="1"/>
          </p:nvPr>
        </p:nvSpPr>
        <p:spPr/>
        <p:txBody>
          <a:bodyPr/>
          <a:lstStyle/>
          <a:p>
            <a:r>
              <a:rPr lang="pt-BR" dirty="0">
                <a:solidFill>
                  <a:srgbClr val="3C3B37"/>
                </a:solidFill>
                <a:latin typeface="+mj-lt"/>
                <a:cs typeface="Poppins" panose="00000500000000000000" pitchFamily="2" charset="0"/>
                <a:hlinkClick r:id="rId2"/>
              </a:rPr>
              <a:t>Curso gratuito de Dart básico</a:t>
            </a:r>
            <a:endParaRPr lang="pt-BR" dirty="0">
              <a:solidFill>
                <a:srgbClr val="3C3B37"/>
              </a:solidFill>
              <a:latin typeface="+mj-lt"/>
              <a:cs typeface="Poppins" panose="00000500000000000000" pitchFamily="2" charset="0"/>
            </a:endParaRPr>
          </a:p>
          <a:p>
            <a:r>
              <a:rPr lang="en-US" dirty="0">
                <a:latin typeface="+mj-lt"/>
                <a:hlinkClick r:id="rId3"/>
              </a:rPr>
              <a:t>Learn to Code for Free with </a:t>
            </a:r>
            <a:r>
              <a:rPr lang="en-US" dirty="0" err="1">
                <a:latin typeface="+mj-lt"/>
                <a:hlinkClick r:id="rId3"/>
              </a:rPr>
              <a:t>Coddy.Tech</a:t>
            </a:r>
            <a:endParaRPr lang="en-US" dirty="0">
              <a:latin typeface="+mj-lt"/>
            </a:endParaRPr>
          </a:p>
          <a:p>
            <a:endParaRPr lang="en-US" dirty="0">
              <a:solidFill>
                <a:srgbClr val="3C3B37"/>
              </a:solidFill>
              <a:latin typeface="+mj-lt"/>
              <a:cs typeface="Poppins" panose="00000500000000000000" pitchFamily="2" charset="0"/>
            </a:endParaRPr>
          </a:p>
          <a:p>
            <a:r>
              <a:rPr lang="en-US" dirty="0" err="1">
                <a:solidFill>
                  <a:srgbClr val="3C3B37"/>
                </a:solidFill>
                <a:latin typeface="+mj-lt"/>
                <a:cs typeface="Poppins" panose="00000500000000000000" pitchFamily="2" charset="0"/>
              </a:rPr>
              <a:t>Essenciais</a:t>
            </a:r>
            <a:r>
              <a:rPr lang="en-US" dirty="0">
                <a:solidFill>
                  <a:srgbClr val="3C3B37"/>
                </a:solidFill>
                <a:latin typeface="+mj-lt"/>
                <a:cs typeface="Poppins" panose="00000500000000000000" pitchFamily="2" charset="0"/>
              </a:rPr>
              <a:t>:</a:t>
            </a:r>
          </a:p>
          <a:p>
            <a:pPr lvl="1"/>
            <a:r>
              <a:rPr lang="en-US" dirty="0">
                <a:solidFill>
                  <a:srgbClr val="3C3B37"/>
                </a:solidFill>
                <a:latin typeface="+mj-lt"/>
                <a:cs typeface="Poppins" panose="00000500000000000000" pitchFamily="2" charset="0"/>
                <a:hlinkClick r:id="rId4"/>
              </a:rPr>
              <a:t>https://dart.dev/docs</a:t>
            </a:r>
            <a:endParaRPr lang="en-US" dirty="0">
              <a:solidFill>
                <a:srgbClr val="3C3B37"/>
              </a:solidFill>
              <a:latin typeface="+mj-lt"/>
              <a:cs typeface="Poppins" panose="00000500000000000000" pitchFamily="2" charset="0"/>
            </a:endParaRPr>
          </a:p>
          <a:p>
            <a:pPr lvl="1"/>
            <a:r>
              <a:rPr lang="pt-BR" dirty="0">
                <a:solidFill>
                  <a:srgbClr val="3C3B37"/>
                </a:solidFill>
                <a:latin typeface="+mj-lt"/>
                <a:cs typeface="Poppins" panose="00000500000000000000" pitchFamily="2" charset="0"/>
                <a:hlinkClick r:id="rId5"/>
              </a:rPr>
              <a:t>https://pub.dev</a:t>
            </a:r>
            <a:endParaRPr lang="pt-BR" dirty="0">
              <a:solidFill>
                <a:srgbClr val="3C3B37"/>
              </a:solidFill>
              <a:latin typeface="+mj-lt"/>
              <a:cs typeface="Poppins" panose="00000500000000000000" pitchFamily="2" charset="0"/>
            </a:endParaRPr>
          </a:p>
          <a:p>
            <a:pPr lvl="1"/>
            <a:r>
              <a:rPr lang="pt-BR" dirty="0">
                <a:solidFill>
                  <a:srgbClr val="3C3B37"/>
                </a:solidFill>
                <a:latin typeface="+mj-lt"/>
                <a:cs typeface="Poppins" panose="00000500000000000000" pitchFamily="2" charset="0"/>
                <a:hlinkClick r:id="rId6"/>
              </a:rPr>
              <a:t>https://dartpad.dev</a:t>
            </a:r>
            <a:endParaRPr lang="pt-BR" dirty="0">
              <a:solidFill>
                <a:srgbClr val="3C3B37"/>
              </a:solidFill>
              <a:latin typeface="+mj-lt"/>
              <a:cs typeface="Poppins" panose="00000500000000000000" pitchFamily="2" charset="0"/>
            </a:endParaRPr>
          </a:p>
          <a:p>
            <a:pPr lvl="1"/>
            <a:endParaRPr lang="pt-BR" dirty="0">
              <a:solidFill>
                <a:srgbClr val="3C3B37"/>
              </a:solidFill>
              <a:latin typeface="+mj-lt"/>
              <a:cs typeface="Poppins" panose="00000500000000000000" pitchFamily="2" charset="0"/>
            </a:endParaRPr>
          </a:p>
          <a:p>
            <a:endParaRPr lang="pt-BR" dirty="0">
              <a:solidFill>
                <a:srgbClr val="3C3B37"/>
              </a:solidFill>
              <a:latin typeface="+mj-lt"/>
              <a:cs typeface="Poppins" panose="00000500000000000000" pitchFamily="2" charset="0"/>
            </a:endParaRPr>
          </a:p>
        </p:txBody>
      </p:sp>
    </p:spTree>
    <p:extLst>
      <p:ext uri="{BB962C8B-B14F-4D97-AF65-F5344CB8AC3E}">
        <p14:creationId xmlns:p14="http://schemas.microsoft.com/office/powerpoint/2010/main" val="3833551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1519E5-62AA-4D41-93E7-3B70D6DEF513}"/>
              </a:ext>
            </a:extLst>
          </p:cNvPr>
          <p:cNvSpPr>
            <a:spLocks noGrp="1"/>
          </p:cNvSpPr>
          <p:nvPr>
            <p:ph type="title"/>
          </p:nvPr>
        </p:nvSpPr>
        <p:spPr/>
        <p:txBody>
          <a:bodyPr>
            <a:normAutofit/>
          </a:bodyPr>
          <a:lstStyle/>
          <a:p>
            <a:r>
              <a:rPr lang="pt-BR" sz="6000" b="1" dirty="0">
                <a:gradFill>
                  <a:gsLst>
                    <a:gs pos="0">
                      <a:srgbClr val="17186C"/>
                    </a:gs>
                    <a:gs pos="50000">
                      <a:srgbClr val="491866"/>
                    </a:gs>
                    <a:gs pos="100000">
                      <a:srgbClr val="931863"/>
                    </a:gs>
                  </a:gsLst>
                  <a:path path="circle">
                    <a:fillToRect t="100000" r="100000"/>
                  </a:path>
                </a:gradFill>
                <a:cs typeface="Poppins" panose="00000500000000000000" pitchFamily="2" charset="0"/>
              </a:rPr>
              <a:t>Flutter</a:t>
            </a:r>
          </a:p>
        </p:txBody>
      </p:sp>
      <p:sp>
        <p:nvSpPr>
          <p:cNvPr id="3" name="Espaço Reservado para Conteúdo 2">
            <a:extLst>
              <a:ext uri="{FF2B5EF4-FFF2-40B4-BE49-F238E27FC236}">
                <a16:creationId xmlns:a16="http://schemas.microsoft.com/office/drawing/2014/main" id="{DAD35034-1633-437E-AAAA-4FCDACE3B8F8}"/>
              </a:ext>
            </a:extLst>
          </p:cNvPr>
          <p:cNvSpPr>
            <a:spLocks noGrp="1"/>
          </p:cNvSpPr>
          <p:nvPr>
            <p:ph idx="1"/>
          </p:nvPr>
        </p:nvSpPr>
        <p:spPr>
          <a:xfrm>
            <a:off x="838200" y="1587732"/>
            <a:ext cx="10515600" cy="5020886"/>
          </a:xfrm>
        </p:spPr>
        <p:txBody>
          <a:bodyPr>
            <a:normAutofit lnSpcReduction="10000"/>
          </a:bodyPr>
          <a:lstStyle/>
          <a:p>
            <a:r>
              <a:rPr lang="pt-BR" sz="2800" dirty="0">
                <a:latin typeface="+mj-lt"/>
                <a:cs typeface="Poppins" panose="00000500000000000000" pitchFamily="2" charset="0"/>
              </a:rPr>
              <a:t>Material base e complementar:</a:t>
            </a:r>
          </a:p>
          <a:p>
            <a:pPr lvl="1"/>
            <a:r>
              <a:rPr lang="pt-BR" sz="2400" dirty="0">
                <a:latin typeface="+mj-lt"/>
                <a:cs typeface="Poppins" panose="00000500000000000000" pitchFamily="2" charset="0"/>
                <a:hlinkClick r:id="rId2"/>
              </a:rPr>
              <a:t>Documentação Flutter</a:t>
            </a:r>
            <a:endParaRPr lang="pt-BR" sz="2400" dirty="0">
              <a:latin typeface="+mj-lt"/>
              <a:cs typeface="Poppins" panose="00000500000000000000" pitchFamily="2" charset="0"/>
            </a:endParaRPr>
          </a:p>
          <a:p>
            <a:pPr lvl="1"/>
            <a:r>
              <a:rPr lang="pt-BR" dirty="0">
                <a:latin typeface="+mj-lt"/>
                <a:cs typeface="Poppins" panose="00000500000000000000" pitchFamily="2" charset="0"/>
              </a:rPr>
              <a:t>Instalação do Flutter: </a:t>
            </a:r>
            <a:r>
              <a:rPr lang="pt-BR" dirty="0">
                <a:latin typeface="+mj-lt"/>
                <a:cs typeface="Poppins" panose="00000500000000000000" pitchFamily="2" charset="0"/>
                <a:hlinkClick r:id="rId3"/>
              </a:rPr>
              <a:t>Tutorial de instalação</a:t>
            </a:r>
            <a:r>
              <a:rPr lang="pt-BR" dirty="0">
                <a:latin typeface="+mj-lt"/>
                <a:cs typeface="Poppins" panose="00000500000000000000" pitchFamily="2" charset="0"/>
              </a:rPr>
              <a:t>;</a:t>
            </a:r>
          </a:p>
          <a:p>
            <a:pPr lvl="1"/>
            <a:r>
              <a:rPr lang="pt-BR" dirty="0">
                <a:latin typeface="+mj-lt"/>
                <a:cs typeface="Poppins" panose="00000500000000000000" pitchFamily="2" charset="0"/>
              </a:rPr>
              <a:t>Crie seu perfil no </a:t>
            </a:r>
            <a:r>
              <a:rPr lang="pt-BR" dirty="0">
                <a:latin typeface="+mj-lt"/>
                <a:cs typeface="Poppins" panose="00000500000000000000" pitchFamily="2" charset="0"/>
                <a:hlinkClick r:id="rId4"/>
              </a:rPr>
              <a:t>Google </a:t>
            </a:r>
            <a:r>
              <a:rPr lang="pt-BR" dirty="0" err="1">
                <a:latin typeface="+mj-lt"/>
                <a:cs typeface="Poppins" panose="00000500000000000000" pitchFamily="2" charset="0"/>
                <a:hlinkClick r:id="rId4"/>
              </a:rPr>
              <a:t>Developers</a:t>
            </a:r>
            <a:r>
              <a:rPr lang="pt-BR" dirty="0">
                <a:latin typeface="+mj-lt"/>
                <a:cs typeface="Poppins" panose="00000500000000000000" pitchFamily="2" charset="0"/>
              </a:rPr>
              <a:t>;</a:t>
            </a:r>
            <a:endParaRPr lang="pt-BR" sz="2400" dirty="0">
              <a:latin typeface="+mj-lt"/>
              <a:cs typeface="Poppins" panose="00000500000000000000" pitchFamily="2" charset="0"/>
              <a:hlinkClick r:id="rId5"/>
            </a:endParaRPr>
          </a:p>
          <a:p>
            <a:r>
              <a:rPr lang="pt-BR" sz="2800" dirty="0">
                <a:latin typeface="+mj-lt"/>
                <a:cs typeface="Poppins" panose="00000500000000000000" pitchFamily="2" charset="0"/>
              </a:rPr>
              <a:t>Flutter on-line:</a:t>
            </a:r>
          </a:p>
          <a:p>
            <a:pPr lvl="1"/>
            <a:r>
              <a:rPr lang="pt-BR" dirty="0">
                <a:latin typeface="+mj-lt"/>
                <a:cs typeface="Poppins" panose="00000500000000000000" pitchFamily="2" charset="0"/>
                <a:hlinkClick r:id="rId6"/>
              </a:rPr>
              <a:t>Firebase Studio</a:t>
            </a:r>
            <a:endParaRPr lang="pt-BR" dirty="0">
              <a:latin typeface="+mj-lt"/>
              <a:cs typeface="Poppins" panose="00000500000000000000" pitchFamily="2" charset="0"/>
            </a:endParaRPr>
          </a:p>
          <a:p>
            <a:pPr lvl="1"/>
            <a:r>
              <a:rPr lang="pt-BR" sz="2400" dirty="0">
                <a:latin typeface="+mj-lt"/>
                <a:cs typeface="Poppins" panose="00000500000000000000" pitchFamily="2" charset="0"/>
                <a:hlinkClick r:id="rId7"/>
              </a:rPr>
              <a:t>https://flutlab.io</a:t>
            </a:r>
            <a:endParaRPr lang="pt-BR" sz="2400" dirty="0">
              <a:latin typeface="+mj-lt"/>
              <a:cs typeface="Poppins" panose="00000500000000000000" pitchFamily="2" charset="0"/>
            </a:endParaRPr>
          </a:p>
          <a:p>
            <a:pPr lvl="1"/>
            <a:r>
              <a:rPr lang="pt-BR" sz="2400" dirty="0">
                <a:latin typeface="+mj-lt"/>
                <a:cs typeface="Poppins" panose="00000500000000000000" pitchFamily="2" charset="0"/>
                <a:hlinkClick r:id="rId8"/>
              </a:rPr>
              <a:t>https://app.flutterflow.io</a:t>
            </a:r>
            <a:endParaRPr lang="pt-BR" sz="2400" dirty="0">
              <a:latin typeface="+mj-lt"/>
              <a:cs typeface="Poppins" panose="00000500000000000000" pitchFamily="2" charset="0"/>
            </a:endParaRPr>
          </a:p>
          <a:p>
            <a:pPr lvl="1"/>
            <a:r>
              <a:rPr lang="pt-BR" sz="2400" dirty="0" err="1">
                <a:latin typeface="+mj-lt"/>
                <a:cs typeface="Poppins" panose="00000500000000000000" pitchFamily="2" charset="0"/>
                <a:hlinkClick r:id="rId9"/>
              </a:rPr>
              <a:t>AppBuilder</a:t>
            </a:r>
            <a:endParaRPr lang="pt-BR" sz="2400" dirty="0">
              <a:latin typeface="+mj-lt"/>
              <a:cs typeface="Poppins" panose="00000500000000000000" pitchFamily="2" charset="0"/>
            </a:endParaRPr>
          </a:p>
          <a:p>
            <a:r>
              <a:rPr lang="pt-BR" dirty="0">
                <a:latin typeface="+mj-lt"/>
                <a:cs typeface="Poppins" panose="00000500000000000000" pitchFamily="2" charset="0"/>
              </a:rPr>
              <a:t>Material Design</a:t>
            </a:r>
          </a:p>
          <a:p>
            <a:pPr lvl="1"/>
            <a:r>
              <a:rPr lang="pt-BR" dirty="0">
                <a:latin typeface="+mj-lt"/>
                <a:cs typeface="Poppins" panose="00000500000000000000" pitchFamily="2" charset="0"/>
                <a:hlinkClick r:id="rId10"/>
              </a:rPr>
              <a:t>https://m3.material.io/develop/flutter</a:t>
            </a:r>
            <a:endParaRPr lang="pt-BR" dirty="0">
              <a:latin typeface="+mj-lt"/>
              <a:cs typeface="Poppins" panose="00000500000000000000" pitchFamily="2" charset="0"/>
            </a:endParaRPr>
          </a:p>
          <a:p>
            <a:pPr lvl="1"/>
            <a:r>
              <a:rPr lang="pt-BR" dirty="0">
                <a:latin typeface="+mj-lt"/>
                <a:cs typeface="Poppins" panose="00000500000000000000" pitchFamily="2" charset="0"/>
                <a:hlinkClick r:id="rId11"/>
              </a:rPr>
              <a:t>https://www.figma.com/community/plugin/1034969338659738588/Material-Theme-Builder</a:t>
            </a:r>
            <a:endParaRPr lang="pt-BR" dirty="0">
              <a:latin typeface="+mj-lt"/>
              <a:cs typeface="Poppins" panose="00000500000000000000" pitchFamily="2" charset="0"/>
            </a:endParaRPr>
          </a:p>
        </p:txBody>
      </p:sp>
    </p:spTree>
    <p:extLst>
      <p:ext uri="{BB962C8B-B14F-4D97-AF65-F5344CB8AC3E}">
        <p14:creationId xmlns:p14="http://schemas.microsoft.com/office/powerpoint/2010/main" val="911326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8A75EC-B81D-4A80-A76E-E01F41CFBD01}"/>
              </a:ext>
            </a:extLst>
          </p:cNvPr>
          <p:cNvSpPr>
            <a:spLocks noGrp="1"/>
          </p:cNvSpPr>
          <p:nvPr>
            <p:ph type="title"/>
          </p:nvPr>
        </p:nvSpPr>
        <p:spPr/>
        <p:txBody>
          <a:bodyPr>
            <a:normAutofit/>
          </a:bodyPr>
          <a:lstStyle/>
          <a:p>
            <a:r>
              <a:rPr lang="pt-BR" sz="6000" dirty="0">
                <a:gradFill>
                  <a:gsLst>
                    <a:gs pos="0">
                      <a:srgbClr val="17186C"/>
                    </a:gs>
                    <a:gs pos="50000">
                      <a:srgbClr val="491866"/>
                    </a:gs>
                    <a:gs pos="100000">
                      <a:srgbClr val="931863"/>
                    </a:gs>
                  </a:gsLst>
                  <a:path path="circle">
                    <a:fillToRect t="100000" r="100000"/>
                  </a:path>
                </a:gradFill>
                <a:latin typeface="Poppins" panose="00000500000000000000" pitchFamily="2" charset="0"/>
                <a:cs typeface="Poppins" panose="00000500000000000000" pitchFamily="2" charset="0"/>
              </a:rPr>
              <a:t>Atividade</a:t>
            </a:r>
          </a:p>
        </p:txBody>
      </p:sp>
      <p:sp>
        <p:nvSpPr>
          <p:cNvPr id="3" name="Espaço Reservado para Conteúdo 2">
            <a:extLst>
              <a:ext uri="{FF2B5EF4-FFF2-40B4-BE49-F238E27FC236}">
                <a16:creationId xmlns:a16="http://schemas.microsoft.com/office/drawing/2014/main" id="{A6A82997-DF9B-43DD-8B0E-66FC18B7F7A3}"/>
              </a:ext>
            </a:extLst>
          </p:cNvPr>
          <p:cNvSpPr>
            <a:spLocks noGrp="1"/>
          </p:cNvSpPr>
          <p:nvPr>
            <p:ph idx="1"/>
          </p:nvPr>
        </p:nvSpPr>
        <p:spPr>
          <a:xfrm>
            <a:off x="838200" y="1471353"/>
            <a:ext cx="10515600" cy="4705610"/>
          </a:xfrm>
        </p:spPr>
        <p:txBody>
          <a:bodyPr>
            <a:normAutofit/>
          </a:bodyPr>
          <a:lstStyle/>
          <a:p>
            <a:r>
              <a:rPr lang="pt-BR" dirty="0">
                <a:latin typeface="Poppins" panose="00000500000000000000" pitchFamily="2" charset="0"/>
                <a:cs typeface="Poppins" panose="00000500000000000000" pitchFamily="2" charset="0"/>
              </a:rPr>
              <a:t>Faça o tour para conhecer o Dart e depois resolva os exercícios do slide seguinte utilizando Dart:</a:t>
            </a:r>
          </a:p>
          <a:p>
            <a:pPr marL="0" indent="0">
              <a:buNone/>
            </a:pPr>
            <a:r>
              <a:rPr lang="pt-BR" dirty="0">
                <a:solidFill>
                  <a:srgbClr val="3C3B37"/>
                </a:solidFill>
                <a:latin typeface="Poppins" panose="00000500000000000000" pitchFamily="2" charset="0"/>
                <a:cs typeface="Poppins" panose="00000500000000000000" pitchFamily="2" charset="0"/>
                <a:hlinkClick r:id="rId2"/>
              </a:rPr>
              <a:t>https://www.dartlang.org/guides/language/language-tour</a:t>
            </a:r>
            <a:endParaRPr lang="pt-BR" dirty="0">
              <a:solidFill>
                <a:srgbClr val="3C3B37"/>
              </a:solidFill>
              <a:latin typeface="Poppins" panose="00000500000000000000" pitchFamily="2" charset="0"/>
              <a:cs typeface="Poppins" panose="00000500000000000000" pitchFamily="2" charset="0"/>
            </a:endParaRPr>
          </a:p>
          <a:p>
            <a:pPr marL="0" indent="0">
              <a:buNone/>
            </a:pPr>
            <a:endParaRPr lang="pt-BR" dirty="0">
              <a:latin typeface="Poppins" panose="00000500000000000000" pitchFamily="2" charset="0"/>
              <a:cs typeface="Poppins" panose="00000500000000000000" pitchFamily="2" charset="0"/>
            </a:endParaRPr>
          </a:p>
          <a:p>
            <a:endParaRPr lang="pt-BR"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71921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EE6CB1-1F5E-8102-87AE-73713E5D6B35}"/>
              </a:ext>
            </a:extLst>
          </p:cNvPr>
          <p:cNvSpPr>
            <a:spLocks noGrp="1"/>
          </p:cNvSpPr>
          <p:nvPr>
            <p:ph type="title"/>
          </p:nvPr>
        </p:nvSpPr>
        <p:spPr>
          <a:xfrm>
            <a:off x="838200" y="365126"/>
            <a:ext cx="10515600" cy="532022"/>
          </a:xfrm>
        </p:spPr>
        <p:txBody>
          <a:bodyPr>
            <a:normAutofit fontScale="90000"/>
          </a:bodyPr>
          <a:lstStyle/>
          <a:p>
            <a:r>
              <a:rPr lang="pt-BR" sz="6000" dirty="0">
                <a:gradFill>
                  <a:gsLst>
                    <a:gs pos="0">
                      <a:srgbClr val="17186C"/>
                    </a:gs>
                    <a:gs pos="50000">
                      <a:srgbClr val="491866"/>
                    </a:gs>
                    <a:gs pos="100000">
                      <a:srgbClr val="931863"/>
                    </a:gs>
                  </a:gsLst>
                  <a:path path="circle">
                    <a:fillToRect t="100000" r="100000"/>
                  </a:path>
                </a:gradFill>
                <a:latin typeface="Poppins" panose="00000500000000000000" pitchFamily="2" charset="0"/>
                <a:cs typeface="Poppins" panose="00000500000000000000" pitchFamily="2" charset="0"/>
              </a:rPr>
              <a:t>Lista de exercícios</a:t>
            </a:r>
          </a:p>
        </p:txBody>
      </p:sp>
      <p:sp>
        <p:nvSpPr>
          <p:cNvPr id="3" name="Espaço Reservado para Conteúdo 2">
            <a:extLst>
              <a:ext uri="{FF2B5EF4-FFF2-40B4-BE49-F238E27FC236}">
                <a16:creationId xmlns:a16="http://schemas.microsoft.com/office/drawing/2014/main" id="{95A1D2F2-35A3-8306-2614-B8DC7233E206}"/>
              </a:ext>
            </a:extLst>
          </p:cNvPr>
          <p:cNvSpPr>
            <a:spLocks noGrp="1"/>
          </p:cNvSpPr>
          <p:nvPr>
            <p:ph idx="1"/>
          </p:nvPr>
        </p:nvSpPr>
        <p:spPr>
          <a:xfrm>
            <a:off x="838199" y="897148"/>
            <a:ext cx="11230155" cy="5824327"/>
          </a:xfrm>
        </p:spPr>
        <p:txBody>
          <a:bodyPr>
            <a:normAutofit fontScale="92500"/>
          </a:bodyPr>
          <a:lstStyle/>
          <a:p>
            <a:pPr marL="514350" indent="-514350">
              <a:lnSpc>
                <a:spcPct val="120000"/>
              </a:lnSpc>
              <a:buFont typeface="+mj-lt"/>
              <a:buAutoNum type="arabicPeriod"/>
            </a:pPr>
            <a:r>
              <a:rPr lang="pt-BR" sz="1600" dirty="0"/>
              <a:t>Contador de números pares e ímpares: escreva um algoritmo que recebe um número e conta quantos números pares e ímpares existem de 1 até esse número.</a:t>
            </a:r>
          </a:p>
          <a:p>
            <a:pPr marL="514350" indent="-514350">
              <a:lnSpc>
                <a:spcPct val="120000"/>
              </a:lnSpc>
              <a:buFont typeface="+mj-lt"/>
              <a:buAutoNum type="arabicPeriod"/>
            </a:pPr>
            <a:r>
              <a:rPr lang="pt-BR" sz="1600" dirty="0"/>
              <a:t>Verificar se uma palavra é um palíndromo: crie um algoritmo que recebe uma palavra e verifica se ela é um palíndromo (lê-se igual de trás para frente).</a:t>
            </a:r>
          </a:p>
          <a:p>
            <a:pPr marL="514350" indent="-514350">
              <a:lnSpc>
                <a:spcPct val="120000"/>
              </a:lnSpc>
              <a:buFont typeface="+mj-lt"/>
              <a:buAutoNum type="arabicPeriod"/>
            </a:pPr>
            <a:r>
              <a:rPr lang="pt-BR" sz="1600" dirty="0"/>
              <a:t>Fibonacci: desenvolva um algoritmo que gera a sequência de Fibonacci até um determinado número de termos.</a:t>
            </a:r>
          </a:p>
          <a:p>
            <a:pPr marL="514350" indent="-514350">
              <a:lnSpc>
                <a:spcPct val="120000"/>
              </a:lnSpc>
              <a:buFont typeface="+mj-lt"/>
              <a:buAutoNum type="arabicPeriod"/>
            </a:pPr>
            <a:r>
              <a:rPr lang="pt-BR" sz="1600" dirty="0"/>
              <a:t>Crie um programa que lê o ano de nascimento de uma pessoa e o ano atual. Calcule e mostre qual é: a idade da pessoa em anos, a idade da pessoa em meses, a idade da pessoa em dias e a idade da pessoa em semanas.</a:t>
            </a:r>
          </a:p>
          <a:p>
            <a:pPr marL="514350" indent="-514350">
              <a:lnSpc>
                <a:spcPct val="120000"/>
              </a:lnSpc>
              <a:buFont typeface="+mj-lt"/>
              <a:buAutoNum type="arabicPeriod"/>
            </a:pPr>
            <a:r>
              <a:rPr lang="pt-BR" sz="1600" dirty="0"/>
              <a:t>O custo ao consumidor de um carro novo é a soma do custo de fábrica com a percentagem do distribuidor e dos impostos (aplicados ao custo de fábrica). Supondo que a percentagem do distribuidor seja de 28% e os impostos de 45%, escrever um algoritmo que leia o custo de fábrica de um carro e escreva o custo ao consumidor.</a:t>
            </a:r>
          </a:p>
          <a:p>
            <a:pPr marL="514350" indent="-514350">
              <a:lnSpc>
                <a:spcPct val="120000"/>
              </a:lnSpc>
              <a:buFont typeface="+mj-lt"/>
              <a:buAutoNum type="arabicPeriod"/>
            </a:pPr>
            <a:r>
              <a:rPr lang="pt-BR" sz="1600" dirty="0"/>
              <a:t>Desenvolva um algoritmo que leia o nome, a idade e o sexo de várias pessoas. O programa vai perguntar se o usuário quer ou não continuar. No final, mostre:</a:t>
            </a:r>
          </a:p>
          <a:p>
            <a:pPr marL="971550" lvl="1" indent="-514350">
              <a:lnSpc>
                <a:spcPct val="120000"/>
              </a:lnSpc>
              <a:buFont typeface="+mj-lt"/>
              <a:buAutoNum type="alphaLcParenR"/>
            </a:pPr>
            <a:r>
              <a:rPr lang="pt-BR" sz="1400" dirty="0"/>
              <a:t>O nome da pessoa mais velha</a:t>
            </a:r>
          </a:p>
          <a:p>
            <a:pPr marL="971550" lvl="1" indent="-514350">
              <a:lnSpc>
                <a:spcPct val="120000"/>
              </a:lnSpc>
              <a:buFont typeface="+mj-lt"/>
              <a:buAutoNum type="alphaLcParenR"/>
            </a:pPr>
            <a:r>
              <a:rPr lang="pt-BR" sz="1400" dirty="0"/>
              <a:t>O nome da mulher mais jovem</a:t>
            </a:r>
          </a:p>
          <a:p>
            <a:pPr marL="971550" lvl="1" indent="-514350">
              <a:lnSpc>
                <a:spcPct val="120000"/>
              </a:lnSpc>
              <a:buFont typeface="+mj-lt"/>
              <a:buAutoNum type="alphaLcParenR"/>
            </a:pPr>
            <a:r>
              <a:rPr lang="pt-BR" sz="1400" dirty="0"/>
              <a:t>A média de idade do grupo</a:t>
            </a:r>
          </a:p>
          <a:p>
            <a:pPr marL="971550" lvl="1" indent="-514350">
              <a:lnSpc>
                <a:spcPct val="120000"/>
              </a:lnSpc>
              <a:buFont typeface="+mj-lt"/>
              <a:buAutoNum type="alphaLcParenR"/>
            </a:pPr>
            <a:r>
              <a:rPr lang="pt-BR" sz="1400" dirty="0"/>
              <a:t>Quantos homens tem menos de 30 anos</a:t>
            </a:r>
          </a:p>
          <a:p>
            <a:pPr marL="971550" lvl="1" indent="-514350">
              <a:lnSpc>
                <a:spcPct val="120000"/>
              </a:lnSpc>
              <a:buFont typeface="+mj-lt"/>
              <a:buAutoNum type="alphaLcParenR"/>
            </a:pPr>
            <a:r>
              <a:rPr lang="pt-BR" sz="1400" dirty="0"/>
              <a:t>Quantas mulheres tem mais de 18 anos</a:t>
            </a:r>
          </a:p>
        </p:txBody>
      </p:sp>
      <p:sp>
        <p:nvSpPr>
          <p:cNvPr id="4" name="Espaço Reservado para Número de Slide 3">
            <a:extLst>
              <a:ext uri="{FF2B5EF4-FFF2-40B4-BE49-F238E27FC236}">
                <a16:creationId xmlns:a16="http://schemas.microsoft.com/office/drawing/2014/main" id="{095E8F83-49A0-1C98-AD27-5A4AA46FB9AE}"/>
              </a:ext>
            </a:extLst>
          </p:cNvPr>
          <p:cNvSpPr>
            <a:spLocks noGrp="1"/>
          </p:cNvSpPr>
          <p:nvPr>
            <p:ph type="sldNum" sz="quarter" idx="12"/>
          </p:nvPr>
        </p:nvSpPr>
        <p:spPr/>
        <p:txBody>
          <a:bodyPr/>
          <a:lstStyle/>
          <a:p>
            <a:pPr rtl="0"/>
            <a:fld id="{D8DA9DAA-006C-4F4B-980E-E3DF019B24E2}" type="slidenum">
              <a:rPr lang="pt-BR" noProof="0" smtClean="0"/>
              <a:t>28</a:t>
            </a:fld>
            <a:endParaRPr lang="pt-BR" noProof="0"/>
          </a:p>
        </p:txBody>
      </p:sp>
    </p:spTree>
    <p:extLst>
      <p:ext uri="{BB962C8B-B14F-4D97-AF65-F5344CB8AC3E}">
        <p14:creationId xmlns:p14="http://schemas.microsoft.com/office/powerpoint/2010/main" val="2462457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115FF41-AFA4-4D25-AB42-AB034F4B4FEC}"/>
              </a:ext>
            </a:extLst>
          </p:cNvPr>
          <p:cNvSpPr>
            <a:spLocks noGrp="1"/>
          </p:cNvSpPr>
          <p:nvPr>
            <p:ph type="title"/>
          </p:nvPr>
        </p:nvSpPr>
        <p:spPr>
          <a:xfrm>
            <a:off x="804672" y="986917"/>
            <a:ext cx="6190488" cy="552499"/>
          </a:xfrm>
        </p:spPr>
        <p:txBody>
          <a:bodyPr rtlCol="0">
            <a:normAutofit fontScale="90000"/>
          </a:bodyPr>
          <a:lstStyle/>
          <a:p>
            <a:pPr rtl="0"/>
            <a:r>
              <a:rPr lang="pt-BR" sz="3600" b="1" dirty="0">
                <a:gradFill>
                  <a:gsLst>
                    <a:gs pos="0">
                      <a:srgbClr val="17186C"/>
                    </a:gs>
                    <a:gs pos="50000">
                      <a:srgbClr val="491866"/>
                    </a:gs>
                    <a:gs pos="100000">
                      <a:srgbClr val="931863"/>
                    </a:gs>
                  </a:gsLst>
                  <a:path path="circle">
                    <a:fillToRect t="100000" r="100000"/>
                  </a:path>
                </a:gradFill>
                <a:cs typeface="Poppins" panose="00000500000000000000" pitchFamily="2" charset="0"/>
              </a:rPr>
              <a:t>Plano de Ensino</a:t>
            </a:r>
          </a:p>
        </p:txBody>
      </p:sp>
      <p:sp>
        <p:nvSpPr>
          <p:cNvPr id="4" name="Espaço Reservado para Conteúdo 3">
            <a:extLst>
              <a:ext uri="{FF2B5EF4-FFF2-40B4-BE49-F238E27FC236}">
                <a16:creationId xmlns:a16="http://schemas.microsoft.com/office/drawing/2014/main" id="{B0881FA9-F3B0-4912-B0E1-352094195C30}"/>
              </a:ext>
            </a:extLst>
          </p:cNvPr>
          <p:cNvSpPr>
            <a:spLocks noGrp="1"/>
          </p:cNvSpPr>
          <p:nvPr>
            <p:ph idx="1"/>
          </p:nvPr>
        </p:nvSpPr>
        <p:spPr>
          <a:xfrm>
            <a:off x="804671" y="1571884"/>
            <a:ext cx="10549129" cy="1797303"/>
          </a:xfrm>
        </p:spPr>
        <p:txBody>
          <a:bodyPr rtlCol="0">
            <a:normAutofit/>
          </a:bodyPr>
          <a:lstStyle/>
          <a:p>
            <a:r>
              <a:rPr lang="pt-BR" sz="2400" b="1" dirty="0">
                <a:latin typeface="+mj-lt"/>
                <a:cs typeface="Poppins" panose="00000500000000000000" pitchFamily="2" charset="0"/>
              </a:rPr>
              <a:t>Ementa:</a:t>
            </a:r>
          </a:p>
          <a:p>
            <a:pPr lvl="1"/>
            <a:r>
              <a:rPr lang="pt-BR" dirty="0">
                <a:latin typeface="+mj-lt"/>
                <a:cs typeface="Poppins" panose="00000500000000000000" pitchFamily="2" charset="0"/>
              </a:rPr>
              <a:t>Introdução ao desenvolvimento para dispositivos móveis. Ambientes de desenvolvimento de aplicativos. Persistência de Dados. Bancos de Dados para dispositivos móveis. Criação e publicação de aplicativos em dispositivos móveis.</a:t>
            </a:r>
          </a:p>
          <a:p>
            <a:pPr marL="0" lvl="1" indent="0">
              <a:buNone/>
            </a:pPr>
            <a:endParaRPr lang="pt-BR" dirty="0">
              <a:latin typeface="+mj-lt"/>
              <a:cs typeface="Poppins" panose="00000500000000000000" pitchFamily="2" charset="0"/>
            </a:endParaRPr>
          </a:p>
        </p:txBody>
      </p:sp>
      <p:sp>
        <p:nvSpPr>
          <p:cNvPr id="11" name="Espaço Reservado para o Número do Slide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pt-BR" smtClean="0">
                <a:latin typeface="+mj-lt"/>
                <a:cs typeface="Poppins" panose="00000500000000000000" pitchFamily="2" charset="0"/>
              </a:rPr>
              <a:pPr rtl="0"/>
              <a:t>3</a:t>
            </a:fld>
            <a:endParaRPr lang="pt-BR" dirty="0">
              <a:latin typeface="+mj-lt"/>
              <a:cs typeface="Poppins" panose="00000500000000000000" pitchFamily="2" charset="0"/>
            </a:endParaRPr>
          </a:p>
        </p:txBody>
      </p:sp>
      <p:sp>
        <p:nvSpPr>
          <p:cNvPr id="14" name="Retângulo 13">
            <a:extLst>
              <a:ext uri="{FF2B5EF4-FFF2-40B4-BE49-F238E27FC236}">
                <a16:creationId xmlns:a16="http://schemas.microsoft.com/office/drawing/2014/main" id="{6729CA6A-B065-D81F-B25C-1E6B7F96B0E3}"/>
              </a:ext>
            </a:extLst>
          </p:cNvPr>
          <p:cNvSpPr/>
          <p:nvPr/>
        </p:nvSpPr>
        <p:spPr>
          <a:xfrm>
            <a:off x="898294" y="3699546"/>
            <a:ext cx="3145872" cy="2558642"/>
          </a:xfrm>
          <a:prstGeom prst="rect">
            <a:avLst/>
          </a:prstGeom>
          <a:gradFill flip="none" rotWithShape="1">
            <a:gsLst>
              <a:gs pos="0">
                <a:srgbClr val="17186C"/>
              </a:gs>
              <a:gs pos="50000">
                <a:srgbClr val="491866"/>
              </a:gs>
              <a:gs pos="100000">
                <a:srgbClr val="931863"/>
              </a:gs>
            </a:gsLst>
            <a:path path="circle">
              <a:fillToRect t="100000" r="100000"/>
            </a:path>
            <a:tileRect l="-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dirty="0">
              <a:latin typeface="+mj-lt"/>
            </a:endParaRPr>
          </a:p>
        </p:txBody>
      </p:sp>
      <p:sp>
        <p:nvSpPr>
          <p:cNvPr id="15" name="Retângulo 14">
            <a:extLst>
              <a:ext uri="{FF2B5EF4-FFF2-40B4-BE49-F238E27FC236}">
                <a16:creationId xmlns:a16="http://schemas.microsoft.com/office/drawing/2014/main" id="{44046D32-56BE-B2D5-0A13-E569DAD1891A}"/>
              </a:ext>
            </a:extLst>
          </p:cNvPr>
          <p:cNvSpPr/>
          <p:nvPr/>
        </p:nvSpPr>
        <p:spPr>
          <a:xfrm>
            <a:off x="4439846" y="3699546"/>
            <a:ext cx="3145872" cy="2558642"/>
          </a:xfrm>
          <a:prstGeom prst="rect">
            <a:avLst/>
          </a:prstGeom>
          <a:gradFill flip="none" rotWithShape="1">
            <a:gsLst>
              <a:gs pos="0">
                <a:srgbClr val="17186C"/>
              </a:gs>
              <a:gs pos="50000">
                <a:srgbClr val="491866"/>
              </a:gs>
              <a:gs pos="100000">
                <a:srgbClr val="931863"/>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dirty="0">
              <a:latin typeface="+mj-lt"/>
            </a:endParaRPr>
          </a:p>
        </p:txBody>
      </p:sp>
      <p:sp>
        <p:nvSpPr>
          <p:cNvPr id="16" name="Retângulo 15">
            <a:extLst>
              <a:ext uri="{FF2B5EF4-FFF2-40B4-BE49-F238E27FC236}">
                <a16:creationId xmlns:a16="http://schemas.microsoft.com/office/drawing/2014/main" id="{21D9DD6C-8969-6B81-62E0-B6729BB607F0}"/>
              </a:ext>
            </a:extLst>
          </p:cNvPr>
          <p:cNvSpPr/>
          <p:nvPr/>
        </p:nvSpPr>
        <p:spPr>
          <a:xfrm>
            <a:off x="7981398" y="3699546"/>
            <a:ext cx="3145872" cy="2558642"/>
          </a:xfrm>
          <a:prstGeom prst="rect">
            <a:avLst/>
          </a:prstGeom>
          <a:gradFill flip="none" rotWithShape="1">
            <a:gsLst>
              <a:gs pos="0">
                <a:srgbClr val="17186C"/>
              </a:gs>
              <a:gs pos="50000">
                <a:srgbClr val="491866"/>
              </a:gs>
              <a:gs pos="100000">
                <a:srgbClr val="931863"/>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latin typeface="+mj-lt"/>
            </a:endParaRPr>
          </a:p>
        </p:txBody>
      </p:sp>
      <p:sp>
        <p:nvSpPr>
          <p:cNvPr id="17" name="CaixaDeTexto 16">
            <a:extLst>
              <a:ext uri="{FF2B5EF4-FFF2-40B4-BE49-F238E27FC236}">
                <a16:creationId xmlns:a16="http://schemas.microsoft.com/office/drawing/2014/main" id="{8F4ED20B-A67F-742F-6429-32C68ECBF9CA}"/>
              </a:ext>
            </a:extLst>
          </p:cNvPr>
          <p:cNvSpPr txBox="1"/>
          <p:nvPr/>
        </p:nvSpPr>
        <p:spPr>
          <a:xfrm>
            <a:off x="898294" y="3856731"/>
            <a:ext cx="3145872" cy="461665"/>
          </a:xfrm>
          <a:prstGeom prst="rect">
            <a:avLst/>
          </a:prstGeom>
          <a:noFill/>
        </p:spPr>
        <p:txBody>
          <a:bodyPr wrap="square" rtlCol="0">
            <a:spAutoFit/>
          </a:bodyPr>
          <a:lstStyle/>
          <a:p>
            <a:pPr algn="ctr"/>
            <a:r>
              <a:rPr lang="pt-BR" sz="2400" b="1" dirty="0">
                <a:solidFill>
                  <a:schemeClr val="bg1"/>
                </a:solidFill>
                <a:latin typeface="+mj-lt"/>
                <a:cs typeface="Poppins" panose="00000500000000000000" pitchFamily="2" charset="0"/>
              </a:rPr>
              <a:t>Unidade I</a:t>
            </a:r>
          </a:p>
        </p:txBody>
      </p:sp>
      <p:sp>
        <p:nvSpPr>
          <p:cNvPr id="18" name="CaixaDeTexto 17">
            <a:extLst>
              <a:ext uri="{FF2B5EF4-FFF2-40B4-BE49-F238E27FC236}">
                <a16:creationId xmlns:a16="http://schemas.microsoft.com/office/drawing/2014/main" id="{FC317147-8B9C-7806-6371-3C1B0D68F45D}"/>
              </a:ext>
            </a:extLst>
          </p:cNvPr>
          <p:cNvSpPr txBox="1"/>
          <p:nvPr/>
        </p:nvSpPr>
        <p:spPr>
          <a:xfrm>
            <a:off x="898294" y="4631730"/>
            <a:ext cx="3145872" cy="646331"/>
          </a:xfrm>
          <a:prstGeom prst="rect">
            <a:avLst/>
          </a:prstGeom>
          <a:noFill/>
        </p:spPr>
        <p:txBody>
          <a:bodyPr wrap="square" rtlCol="0">
            <a:spAutoFit/>
          </a:bodyPr>
          <a:lstStyle/>
          <a:p>
            <a:pPr algn="ctr"/>
            <a:r>
              <a:rPr lang="pt-BR" sz="1800" dirty="0">
                <a:solidFill>
                  <a:schemeClr val="bg1"/>
                </a:solidFill>
                <a:latin typeface="+mj-lt"/>
                <a:cs typeface="Poppins" panose="00000500000000000000" pitchFamily="2" charset="0"/>
              </a:rPr>
              <a:t>Fundamentos</a:t>
            </a:r>
          </a:p>
          <a:p>
            <a:endParaRPr lang="pt-BR" dirty="0">
              <a:latin typeface="+mj-lt"/>
            </a:endParaRPr>
          </a:p>
        </p:txBody>
      </p:sp>
      <p:sp>
        <p:nvSpPr>
          <p:cNvPr id="19" name="CaixaDeTexto 18">
            <a:extLst>
              <a:ext uri="{FF2B5EF4-FFF2-40B4-BE49-F238E27FC236}">
                <a16:creationId xmlns:a16="http://schemas.microsoft.com/office/drawing/2014/main" id="{DF67C15D-A8C5-F502-7395-FD88849F340F}"/>
              </a:ext>
            </a:extLst>
          </p:cNvPr>
          <p:cNvSpPr txBox="1"/>
          <p:nvPr/>
        </p:nvSpPr>
        <p:spPr>
          <a:xfrm>
            <a:off x="4439846" y="3856731"/>
            <a:ext cx="3145872" cy="461665"/>
          </a:xfrm>
          <a:prstGeom prst="rect">
            <a:avLst/>
          </a:prstGeom>
          <a:noFill/>
        </p:spPr>
        <p:txBody>
          <a:bodyPr wrap="square" rtlCol="0">
            <a:spAutoFit/>
          </a:bodyPr>
          <a:lstStyle/>
          <a:p>
            <a:pPr algn="ctr"/>
            <a:r>
              <a:rPr lang="pt-BR" sz="2400" b="1" dirty="0">
                <a:solidFill>
                  <a:schemeClr val="bg1"/>
                </a:solidFill>
                <a:latin typeface="+mj-lt"/>
                <a:cs typeface="Poppins" panose="00000500000000000000" pitchFamily="2" charset="0"/>
              </a:rPr>
              <a:t>Unidade II</a:t>
            </a:r>
          </a:p>
        </p:txBody>
      </p:sp>
      <p:sp>
        <p:nvSpPr>
          <p:cNvPr id="20" name="CaixaDeTexto 19">
            <a:extLst>
              <a:ext uri="{FF2B5EF4-FFF2-40B4-BE49-F238E27FC236}">
                <a16:creationId xmlns:a16="http://schemas.microsoft.com/office/drawing/2014/main" id="{5BE0719E-6F9D-E829-9A76-33C5A9F50FCE}"/>
              </a:ext>
            </a:extLst>
          </p:cNvPr>
          <p:cNvSpPr txBox="1"/>
          <p:nvPr/>
        </p:nvSpPr>
        <p:spPr>
          <a:xfrm>
            <a:off x="4439846" y="4631730"/>
            <a:ext cx="3145872" cy="923330"/>
          </a:xfrm>
          <a:prstGeom prst="rect">
            <a:avLst/>
          </a:prstGeom>
          <a:noFill/>
        </p:spPr>
        <p:txBody>
          <a:bodyPr wrap="square" rtlCol="0">
            <a:spAutoFit/>
          </a:bodyPr>
          <a:lstStyle/>
          <a:p>
            <a:pPr marL="0" lvl="1" algn="ctr"/>
            <a:r>
              <a:rPr lang="pt-BR" dirty="0">
                <a:solidFill>
                  <a:schemeClr val="bg1"/>
                </a:solidFill>
              </a:rPr>
              <a:t>Desenvolvimento de Interfaces e Aplicações com Flutter</a:t>
            </a:r>
            <a:endParaRPr lang="pt-BR" dirty="0">
              <a:solidFill>
                <a:schemeClr val="bg1"/>
              </a:solidFill>
              <a:latin typeface="+mj-lt"/>
              <a:cs typeface="Poppins" panose="00000500000000000000" pitchFamily="2" charset="0"/>
            </a:endParaRPr>
          </a:p>
        </p:txBody>
      </p:sp>
      <p:sp>
        <p:nvSpPr>
          <p:cNvPr id="21" name="CaixaDeTexto 20">
            <a:extLst>
              <a:ext uri="{FF2B5EF4-FFF2-40B4-BE49-F238E27FC236}">
                <a16:creationId xmlns:a16="http://schemas.microsoft.com/office/drawing/2014/main" id="{FA30F02D-F91E-4396-80F8-7E44B13C38B2}"/>
              </a:ext>
            </a:extLst>
          </p:cNvPr>
          <p:cNvSpPr txBox="1"/>
          <p:nvPr/>
        </p:nvSpPr>
        <p:spPr>
          <a:xfrm>
            <a:off x="7964424" y="3856731"/>
            <a:ext cx="3145872" cy="461665"/>
          </a:xfrm>
          <a:prstGeom prst="rect">
            <a:avLst/>
          </a:prstGeom>
          <a:noFill/>
        </p:spPr>
        <p:txBody>
          <a:bodyPr wrap="square" rtlCol="0">
            <a:spAutoFit/>
          </a:bodyPr>
          <a:lstStyle/>
          <a:p>
            <a:pPr algn="ctr"/>
            <a:r>
              <a:rPr lang="pt-BR" sz="2400" b="1" dirty="0">
                <a:solidFill>
                  <a:schemeClr val="bg1"/>
                </a:solidFill>
                <a:latin typeface="+mj-lt"/>
              </a:rPr>
              <a:t>Unidade III</a:t>
            </a:r>
          </a:p>
        </p:txBody>
      </p:sp>
      <p:sp>
        <p:nvSpPr>
          <p:cNvPr id="22" name="CaixaDeTexto 21">
            <a:extLst>
              <a:ext uri="{FF2B5EF4-FFF2-40B4-BE49-F238E27FC236}">
                <a16:creationId xmlns:a16="http://schemas.microsoft.com/office/drawing/2014/main" id="{3718C90F-EE76-65DE-8929-69AC40EB84E7}"/>
              </a:ext>
            </a:extLst>
          </p:cNvPr>
          <p:cNvSpPr txBox="1"/>
          <p:nvPr/>
        </p:nvSpPr>
        <p:spPr>
          <a:xfrm>
            <a:off x="7989885" y="4626313"/>
            <a:ext cx="3128898" cy="646331"/>
          </a:xfrm>
          <a:prstGeom prst="rect">
            <a:avLst/>
          </a:prstGeom>
          <a:noFill/>
        </p:spPr>
        <p:txBody>
          <a:bodyPr wrap="square" rtlCol="0">
            <a:spAutoFit/>
          </a:bodyPr>
          <a:lstStyle/>
          <a:p>
            <a:pPr algn="ctr"/>
            <a:r>
              <a:rPr lang="pt-BR" dirty="0">
                <a:solidFill>
                  <a:schemeClr val="bg1"/>
                </a:solidFill>
              </a:rPr>
              <a:t>Gerenciamento de Dados e de Apps</a:t>
            </a:r>
            <a:endParaRPr lang="pt-BR" dirty="0">
              <a:solidFill>
                <a:schemeClr val="bg1"/>
              </a:solidFill>
              <a:latin typeface="+mj-lt"/>
            </a:endParaRPr>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Imagem 8" descr="Tela de computador com ícones coloridos">
            <a:extLst>
              <a:ext uri="{FF2B5EF4-FFF2-40B4-BE49-F238E27FC236}">
                <a16:creationId xmlns:a16="http://schemas.microsoft.com/office/drawing/2014/main" id="{91E8A272-7830-6AD0-6B38-2A15FA2B29AC}"/>
              </a:ext>
            </a:extLst>
          </p:cNvPr>
          <p:cNvPicPr>
            <a:picLocks noGrp="1" noChangeAspect="1"/>
          </p:cNvPicPr>
          <p:nvPr>
            <p:ph type="pic" sz="quarter" idx="13"/>
          </p:nvPr>
        </p:nvPicPr>
        <p:blipFill rotWithShape="1">
          <a:blip r:embed="rId2"/>
          <a:srcRect l="33250" r="-1" b="-1"/>
          <a:stretch/>
        </p:blipFill>
        <p:spPr>
          <a:xfrm>
            <a:off x="7451965" y="1665520"/>
            <a:ext cx="4266960" cy="4266968"/>
          </a:xfrm>
          <a:noFill/>
        </p:spPr>
      </p:pic>
      <p:sp>
        <p:nvSpPr>
          <p:cNvPr id="3" name="Título 2">
            <a:extLst>
              <a:ext uri="{FF2B5EF4-FFF2-40B4-BE49-F238E27FC236}">
                <a16:creationId xmlns:a16="http://schemas.microsoft.com/office/drawing/2014/main" id="{20F67006-A4A7-DC66-E536-E9B91F92A3EC}"/>
              </a:ext>
            </a:extLst>
          </p:cNvPr>
          <p:cNvSpPr>
            <a:spLocks noGrp="1"/>
          </p:cNvSpPr>
          <p:nvPr>
            <p:ph type="title"/>
          </p:nvPr>
        </p:nvSpPr>
        <p:spPr>
          <a:xfrm>
            <a:off x="804672" y="1335024"/>
            <a:ext cx="6190488" cy="1179576"/>
          </a:xfrm>
        </p:spPr>
        <p:txBody>
          <a:bodyPr anchor="b">
            <a:normAutofit/>
          </a:bodyPr>
          <a:lstStyle/>
          <a:p>
            <a:r>
              <a:rPr lang="pt-BR" sz="6000" b="1" dirty="0">
                <a:gradFill>
                  <a:gsLst>
                    <a:gs pos="0">
                      <a:srgbClr val="17186C"/>
                    </a:gs>
                    <a:gs pos="50000">
                      <a:srgbClr val="491866"/>
                    </a:gs>
                    <a:gs pos="100000">
                      <a:srgbClr val="931863"/>
                    </a:gs>
                  </a:gsLst>
                  <a:path path="circle">
                    <a:fillToRect t="100000" r="100000"/>
                  </a:path>
                </a:gradFill>
                <a:cs typeface="Poppins" panose="00000500000000000000" pitchFamily="2" charset="0"/>
              </a:rPr>
              <a:t>Avaliações</a:t>
            </a:r>
          </a:p>
        </p:txBody>
      </p:sp>
      <p:sp>
        <p:nvSpPr>
          <p:cNvPr id="4" name="Espaço Reservado para Conteúdo 3">
            <a:extLst>
              <a:ext uri="{FF2B5EF4-FFF2-40B4-BE49-F238E27FC236}">
                <a16:creationId xmlns:a16="http://schemas.microsoft.com/office/drawing/2014/main" id="{4E7024A0-19D9-3840-3B79-0A5303A055A5}"/>
              </a:ext>
            </a:extLst>
          </p:cNvPr>
          <p:cNvSpPr>
            <a:spLocks noGrp="1"/>
          </p:cNvSpPr>
          <p:nvPr>
            <p:ph idx="1"/>
          </p:nvPr>
        </p:nvSpPr>
        <p:spPr>
          <a:xfrm>
            <a:off x="850392" y="2825496"/>
            <a:ext cx="6190488" cy="3346704"/>
          </a:xfrm>
        </p:spPr>
        <p:txBody>
          <a:bodyPr>
            <a:normAutofit/>
          </a:bodyPr>
          <a:lstStyle/>
          <a:p>
            <a:pPr algn="l" rtl="0" fontAlgn="base"/>
            <a:r>
              <a:rPr lang="pt-BR" sz="3200" b="1" i="0" u="none" strike="noStrike" dirty="0">
                <a:solidFill>
                  <a:srgbClr val="000000"/>
                </a:solidFill>
                <a:effectLst/>
                <a:latin typeface="+mj-lt"/>
              </a:rPr>
              <a:t>N1 – 16/09</a:t>
            </a:r>
          </a:p>
          <a:p>
            <a:pPr algn="l" rtl="0" fontAlgn="base"/>
            <a:r>
              <a:rPr lang="pt-BR" sz="3200" b="1" i="0" u="none" strike="noStrike" dirty="0">
                <a:solidFill>
                  <a:srgbClr val="000000"/>
                </a:solidFill>
                <a:effectLst/>
                <a:latin typeface="+mj-lt"/>
              </a:rPr>
              <a:t>N2 – 28/10</a:t>
            </a:r>
          </a:p>
          <a:p>
            <a:pPr algn="l" rtl="0" fontAlgn="base"/>
            <a:r>
              <a:rPr lang="pt-BR" sz="3200" b="1" i="0" u="none" strike="noStrike" dirty="0">
                <a:solidFill>
                  <a:srgbClr val="000000"/>
                </a:solidFill>
                <a:effectLst/>
                <a:latin typeface="+mj-lt"/>
              </a:rPr>
              <a:t>N3 – 02/12</a:t>
            </a:r>
            <a:endParaRPr lang="pt-BR" sz="3600" b="1" i="0" dirty="0">
              <a:solidFill>
                <a:srgbClr val="000000"/>
              </a:solidFill>
              <a:effectLst/>
              <a:latin typeface="+mj-lt"/>
            </a:endParaRPr>
          </a:p>
        </p:txBody>
      </p:sp>
      <p:sp>
        <p:nvSpPr>
          <p:cNvPr id="7" name="Espaço Reservado para Número de Slide 6">
            <a:extLst>
              <a:ext uri="{FF2B5EF4-FFF2-40B4-BE49-F238E27FC236}">
                <a16:creationId xmlns:a16="http://schemas.microsoft.com/office/drawing/2014/main" id="{B5424CBC-C7E4-18FA-6846-8F7FC5F93CCB}"/>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pt-BR" noProof="0" smtClean="0">
                <a:latin typeface="Poppins" panose="00000500000000000000" pitchFamily="2" charset="0"/>
                <a:cs typeface="Poppins" panose="00000500000000000000" pitchFamily="2" charset="0"/>
              </a:rPr>
              <a:pPr rtl="0">
                <a:spcAft>
                  <a:spcPts val="600"/>
                </a:spcAft>
              </a:pPr>
              <a:t>4</a:t>
            </a:fld>
            <a:endParaRPr lang="pt-BR" noProof="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34167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pt-BR" b="1" cap="all" spc="400" dirty="0">
                <a:solidFill>
                  <a:schemeClr val="bg1"/>
                </a:solidFill>
                <a:cs typeface="Poppins" panose="00000500000000000000" pitchFamily="2" charset="0"/>
              </a:rPr>
              <a:t>Introdução</a:t>
            </a:r>
            <a:endParaRPr lang="pt-BR" dirty="0">
              <a:cs typeface="Poppins" panose="00000500000000000000" pitchFamily="2" charset="0"/>
            </a:endParaRPr>
          </a:p>
        </p:txBody>
      </p:sp>
      <p:sp>
        <p:nvSpPr>
          <p:cNvPr id="3" name="Subtítulo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pt-BR" sz="2000" dirty="0">
                <a:solidFill>
                  <a:schemeClr val="bg1"/>
                </a:solidFill>
                <a:latin typeface="+mj-lt"/>
                <a:cs typeface="Poppins" panose="00000500000000000000" pitchFamily="2" charset="0"/>
              </a:rPr>
              <a:t>Desenvolvimento de Dispositivos Móveis</a:t>
            </a:r>
            <a:endParaRPr lang="pt-BR" dirty="0">
              <a:latin typeface="+mj-lt"/>
              <a:cs typeface="Poppins" panose="00000500000000000000" pitchFamily="2" charset="0"/>
            </a:endParaRPr>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ço Reservado para Imagem 12" descr="Mão segurando celular&#10;&#10;Descrição gerada automaticamente">
            <a:extLst>
              <a:ext uri="{FF2B5EF4-FFF2-40B4-BE49-F238E27FC236}">
                <a16:creationId xmlns:a16="http://schemas.microsoft.com/office/drawing/2014/main" id="{2B65E418-CF5A-06F4-6BE8-92D2B05288EA}"/>
              </a:ext>
            </a:extLst>
          </p:cNvPr>
          <p:cNvPicPr>
            <a:picLocks noGrp="1" noChangeAspect="1"/>
          </p:cNvPicPr>
          <p:nvPr>
            <p:ph type="pic" sz="quarter" idx="14"/>
          </p:nvPr>
        </p:nvPicPr>
        <p:blipFill>
          <a:blip r:embed="rId2"/>
          <a:srcRect l="7065" r="7065"/>
          <a:stretch>
            <a:fillRect/>
          </a:stretch>
        </p:blipFill>
        <p:spPr/>
      </p:pic>
      <p:pic>
        <p:nvPicPr>
          <p:cNvPr id="19" name="Espaço Reservado para Imagem 18" descr="Imagem de vídeo game&#10;&#10;Descrição gerada automaticamente com confiança média">
            <a:extLst>
              <a:ext uri="{FF2B5EF4-FFF2-40B4-BE49-F238E27FC236}">
                <a16:creationId xmlns:a16="http://schemas.microsoft.com/office/drawing/2014/main" id="{198E0A52-380F-C982-D32E-5F9C52CA21F9}"/>
              </a:ext>
            </a:extLst>
          </p:cNvPr>
          <p:cNvPicPr>
            <a:picLocks noGrp="1" noChangeAspect="1"/>
          </p:cNvPicPr>
          <p:nvPr>
            <p:ph type="pic" sz="quarter" idx="17"/>
          </p:nvPr>
        </p:nvPicPr>
        <p:blipFill>
          <a:blip r:embed="rId3"/>
          <a:srcRect l="11808" r="11808"/>
          <a:stretch>
            <a:fillRect/>
          </a:stretch>
        </p:blipFill>
        <p:spPr/>
      </p:pic>
      <p:sp>
        <p:nvSpPr>
          <p:cNvPr id="3" name="Título 2">
            <a:extLst>
              <a:ext uri="{FF2B5EF4-FFF2-40B4-BE49-F238E27FC236}">
                <a16:creationId xmlns:a16="http://schemas.microsoft.com/office/drawing/2014/main" id="{5720A95F-471D-C9B8-B7EE-B1053951219A}"/>
              </a:ext>
            </a:extLst>
          </p:cNvPr>
          <p:cNvSpPr>
            <a:spLocks noGrp="1"/>
          </p:cNvSpPr>
          <p:nvPr>
            <p:ph type="title"/>
          </p:nvPr>
        </p:nvSpPr>
        <p:spPr>
          <a:xfrm>
            <a:off x="6200987" y="144949"/>
            <a:ext cx="5276088" cy="1546159"/>
          </a:xfrm>
        </p:spPr>
        <p:txBody>
          <a:bodyPr>
            <a:normAutofit/>
          </a:bodyPr>
          <a:lstStyle/>
          <a:p>
            <a:r>
              <a:rPr lang="pt-BR" dirty="0">
                <a:cs typeface="Poppins" panose="00000500000000000000" pitchFamily="2" charset="0"/>
              </a:rPr>
              <a:t>Dispositivos Móveis</a:t>
            </a:r>
          </a:p>
        </p:txBody>
      </p:sp>
      <p:sp>
        <p:nvSpPr>
          <p:cNvPr id="6" name="Espaço Reservado para Rodapé 5">
            <a:extLst>
              <a:ext uri="{FF2B5EF4-FFF2-40B4-BE49-F238E27FC236}">
                <a16:creationId xmlns:a16="http://schemas.microsoft.com/office/drawing/2014/main" id="{53C0A1F5-1610-FABA-3D72-58B8F8E68539}"/>
              </a:ext>
            </a:extLst>
          </p:cNvPr>
          <p:cNvSpPr>
            <a:spLocks noGrp="1"/>
          </p:cNvSpPr>
          <p:nvPr>
            <p:ph type="ftr" sz="quarter" idx="11"/>
          </p:nvPr>
        </p:nvSpPr>
        <p:spPr/>
        <p:txBody>
          <a:bodyPr/>
          <a:lstStyle/>
          <a:p>
            <a:pPr algn="l" rtl="0"/>
            <a:r>
              <a:rPr lang="pt-BR" noProof="0" dirty="0"/>
              <a:t>Introdução</a:t>
            </a:r>
          </a:p>
        </p:txBody>
      </p:sp>
      <p:sp>
        <p:nvSpPr>
          <p:cNvPr id="4" name="Espaço Reservado para Conteúdo 3">
            <a:extLst>
              <a:ext uri="{FF2B5EF4-FFF2-40B4-BE49-F238E27FC236}">
                <a16:creationId xmlns:a16="http://schemas.microsoft.com/office/drawing/2014/main" id="{33CD64A9-5EBA-4F72-8F9E-7FC75A053404}"/>
              </a:ext>
            </a:extLst>
          </p:cNvPr>
          <p:cNvSpPr>
            <a:spLocks noGrp="1"/>
          </p:cNvSpPr>
          <p:nvPr>
            <p:ph type="body" sz="quarter" idx="13"/>
          </p:nvPr>
        </p:nvSpPr>
        <p:spPr>
          <a:xfrm>
            <a:off x="5793977" y="1691108"/>
            <a:ext cx="6338756" cy="2713769"/>
          </a:xfrm>
        </p:spPr>
        <p:txBody>
          <a:bodyPr numCol="2">
            <a:normAutofit/>
          </a:bodyPr>
          <a:lstStyle/>
          <a:p>
            <a:pPr marL="342900" indent="-342900" algn="l">
              <a:buFont typeface="Arial" panose="020B0604020202020204" pitchFamily="34" charset="0"/>
              <a:buChar char="•"/>
            </a:pPr>
            <a:r>
              <a:rPr lang="pt-BR" dirty="0">
                <a:latin typeface="+mj-lt"/>
                <a:cs typeface="Poppins" panose="00000500000000000000" pitchFamily="2" charset="0"/>
              </a:rPr>
              <a:t>Computador de bolso que possui I/O (tela e teclado), e em alguns aparelhos possui touchscreen;</a:t>
            </a:r>
          </a:p>
          <a:p>
            <a:pPr marL="342900" indent="-342900" algn="l">
              <a:buFont typeface="Arial" panose="020B0604020202020204" pitchFamily="34" charset="0"/>
              <a:buChar char="•"/>
            </a:pPr>
            <a:r>
              <a:rPr lang="pt-BR" dirty="0">
                <a:latin typeface="+mj-lt"/>
                <a:cs typeface="Poppins" panose="00000500000000000000" pitchFamily="2" charset="0"/>
              </a:rPr>
              <a:t>Os dispositivos móveis mais comuns são:</a:t>
            </a:r>
          </a:p>
          <a:p>
            <a:pPr lvl="1"/>
            <a:r>
              <a:rPr lang="pt-BR" sz="1800" dirty="0">
                <a:solidFill>
                  <a:schemeClr val="bg1"/>
                </a:solidFill>
                <a:latin typeface="+mj-lt"/>
                <a:cs typeface="Poppins" panose="00000500000000000000" pitchFamily="2" charset="0"/>
              </a:rPr>
              <a:t>Smartphone;</a:t>
            </a:r>
          </a:p>
          <a:p>
            <a:pPr lvl="1"/>
            <a:r>
              <a:rPr lang="pt-BR" sz="1800" dirty="0">
                <a:solidFill>
                  <a:schemeClr val="bg1"/>
                </a:solidFill>
                <a:latin typeface="+mj-lt"/>
                <a:cs typeface="Poppins" panose="00000500000000000000" pitchFamily="2" charset="0"/>
              </a:rPr>
              <a:t>PDA (</a:t>
            </a:r>
            <a:r>
              <a:rPr lang="pt-BR" sz="1800" dirty="0" err="1">
                <a:solidFill>
                  <a:schemeClr val="bg1"/>
                </a:solidFill>
                <a:latin typeface="+mj-lt"/>
                <a:cs typeface="Poppins" panose="00000500000000000000" pitchFamily="2" charset="0"/>
              </a:rPr>
              <a:t>Personal</a:t>
            </a:r>
            <a:r>
              <a:rPr lang="pt-BR" sz="1800" dirty="0">
                <a:solidFill>
                  <a:schemeClr val="bg1"/>
                </a:solidFill>
                <a:latin typeface="+mj-lt"/>
                <a:cs typeface="Poppins" panose="00000500000000000000" pitchFamily="2" charset="0"/>
              </a:rPr>
              <a:t> Digital </a:t>
            </a:r>
            <a:r>
              <a:rPr lang="pt-BR" sz="1800" dirty="0" err="1">
                <a:solidFill>
                  <a:schemeClr val="bg1"/>
                </a:solidFill>
                <a:latin typeface="+mj-lt"/>
                <a:cs typeface="Poppins" panose="00000500000000000000" pitchFamily="2" charset="0"/>
              </a:rPr>
              <a:t>Assistant</a:t>
            </a:r>
            <a:r>
              <a:rPr lang="pt-BR" sz="1800" dirty="0">
                <a:solidFill>
                  <a:schemeClr val="bg1"/>
                </a:solidFill>
                <a:latin typeface="+mj-lt"/>
                <a:cs typeface="Poppins" panose="00000500000000000000" pitchFamily="2" charset="0"/>
              </a:rPr>
              <a:t>);</a:t>
            </a:r>
          </a:p>
          <a:p>
            <a:pPr lvl="1"/>
            <a:r>
              <a:rPr lang="pt-BR" sz="1800" dirty="0">
                <a:solidFill>
                  <a:schemeClr val="bg1"/>
                </a:solidFill>
                <a:latin typeface="+mj-lt"/>
                <a:cs typeface="Poppins" panose="00000500000000000000" pitchFamily="2" charset="0"/>
              </a:rPr>
              <a:t>Celular;</a:t>
            </a:r>
          </a:p>
          <a:p>
            <a:pPr lvl="1"/>
            <a:r>
              <a:rPr lang="pt-BR" sz="1800" dirty="0">
                <a:solidFill>
                  <a:schemeClr val="bg1"/>
                </a:solidFill>
                <a:latin typeface="+mj-lt"/>
                <a:cs typeface="Poppins" panose="00000500000000000000" pitchFamily="2" charset="0"/>
              </a:rPr>
              <a:t>Console Portátil;</a:t>
            </a:r>
          </a:p>
          <a:p>
            <a:pPr lvl="1"/>
            <a:r>
              <a:rPr lang="pt-BR" sz="1800" dirty="0">
                <a:solidFill>
                  <a:schemeClr val="bg1"/>
                </a:solidFill>
                <a:latin typeface="+mj-lt"/>
                <a:cs typeface="Poppins" panose="00000500000000000000" pitchFamily="2" charset="0"/>
              </a:rPr>
              <a:t>Televisão Portátil;</a:t>
            </a:r>
          </a:p>
          <a:p>
            <a:pPr lvl="1"/>
            <a:r>
              <a:rPr lang="pt-BR" sz="1800" dirty="0">
                <a:solidFill>
                  <a:schemeClr val="bg1"/>
                </a:solidFill>
                <a:latin typeface="+mj-lt"/>
                <a:cs typeface="Poppins" panose="00000500000000000000" pitchFamily="2" charset="0"/>
              </a:rPr>
              <a:t>GPS;</a:t>
            </a:r>
          </a:p>
          <a:p>
            <a:pPr lvl="1"/>
            <a:r>
              <a:rPr lang="pt-BR" sz="1800" dirty="0">
                <a:solidFill>
                  <a:schemeClr val="bg1"/>
                </a:solidFill>
                <a:latin typeface="+mj-lt"/>
                <a:cs typeface="Poppins" panose="00000500000000000000" pitchFamily="2" charset="0"/>
              </a:rPr>
              <a:t>Computadores móveis (Notebooks e Tablets);</a:t>
            </a:r>
          </a:p>
          <a:p>
            <a:pPr lvl="1"/>
            <a:endParaRPr lang="pt-BR" sz="1600" dirty="0">
              <a:latin typeface="+mj-lt"/>
            </a:endParaRPr>
          </a:p>
          <a:p>
            <a:endParaRPr lang="pt-BR" sz="1200" dirty="0">
              <a:latin typeface="+mj-lt"/>
            </a:endParaRPr>
          </a:p>
        </p:txBody>
      </p:sp>
      <p:pic>
        <p:nvPicPr>
          <p:cNvPr id="39" name="Espaço Reservado para Imagem 38" descr="Mouse de computador&#10;&#10;Descrição gerada automaticamente">
            <a:extLst>
              <a:ext uri="{FF2B5EF4-FFF2-40B4-BE49-F238E27FC236}">
                <a16:creationId xmlns:a16="http://schemas.microsoft.com/office/drawing/2014/main" id="{27E44FE1-B17B-5FAE-F788-CB631C2A6787}"/>
              </a:ext>
            </a:extLst>
          </p:cNvPr>
          <p:cNvPicPr>
            <a:picLocks noGrp="1" noChangeAspect="1"/>
          </p:cNvPicPr>
          <p:nvPr>
            <p:ph type="pic" sz="quarter" idx="15"/>
          </p:nvPr>
        </p:nvPicPr>
        <p:blipFill>
          <a:blip r:embed="rId4"/>
          <a:srcRect l="6413" r="6413"/>
          <a:stretch>
            <a:fillRect/>
          </a:stretch>
        </p:blipFill>
        <p:spPr/>
      </p:pic>
      <p:pic>
        <p:nvPicPr>
          <p:cNvPr id="47" name="Espaço Reservado para Imagem 46" descr="Foto da tela de um aparelho eletrônico&#10;&#10;Descrição gerada automaticamente">
            <a:extLst>
              <a:ext uri="{FF2B5EF4-FFF2-40B4-BE49-F238E27FC236}">
                <a16:creationId xmlns:a16="http://schemas.microsoft.com/office/drawing/2014/main" id="{B57E570D-8EBB-C8BB-C4D3-FFAE72BEAF7E}"/>
              </a:ext>
            </a:extLst>
          </p:cNvPr>
          <p:cNvPicPr>
            <a:picLocks noGrp="1" noChangeAspect="1"/>
          </p:cNvPicPr>
          <p:nvPr>
            <p:ph type="pic" sz="quarter" idx="16"/>
          </p:nvPr>
        </p:nvPicPr>
        <p:blipFill>
          <a:blip r:embed="rId5"/>
          <a:srcRect l="14361" r="14361"/>
          <a:stretch>
            <a:fillRect/>
          </a:stretch>
        </p:blipFill>
        <p:spPr>
          <a:xfrm>
            <a:off x="5579539" y="4395643"/>
            <a:ext cx="3119293" cy="2462810"/>
          </a:xfrm>
        </p:spPr>
      </p:pic>
    </p:spTree>
    <p:extLst>
      <p:ext uri="{BB962C8B-B14F-4D97-AF65-F5344CB8AC3E}">
        <p14:creationId xmlns:p14="http://schemas.microsoft.com/office/powerpoint/2010/main" val="1680654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ço Reservado para Imagem 7" descr="Pessoa segurando celular na mão&#10;&#10;Descrição gerada automaticamente com confiança média">
            <a:extLst>
              <a:ext uri="{FF2B5EF4-FFF2-40B4-BE49-F238E27FC236}">
                <a16:creationId xmlns:a16="http://schemas.microsoft.com/office/drawing/2014/main" id="{7A1201EB-E854-179A-B4F5-318CFB4A4754}"/>
              </a:ext>
            </a:extLst>
          </p:cNvPr>
          <p:cNvPicPr>
            <a:picLocks noGrp="1" noChangeAspect="1"/>
          </p:cNvPicPr>
          <p:nvPr>
            <p:ph type="pic" sz="quarter" idx="13"/>
          </p:nvPr>
        </p:nvPicPr>
        <p:blipFill>
          <a:blip r:embed="rId2"/>
          <a:srcRect t="10000" b="10000"/>
          <a:stretch>
            <a:fillRect/>
          </a:stretch>
        </p:blipFill>
        <p:spPr/>
      </p:pic>
      <p:sp>
        <p:nvSpPr>
          <p:cNvPr id="3" name="Título 2">
            <a:extLst>
              <a:ext uri="{FF2B5EF4-FFF2-40B4-BE49-F238E27FC236}">
                <a16:creationId xmlns:a16="http://schemas.microsoft.com/office/drawing/2014/main" id="{5720A95F-471D-C9B8-B7EE-B1053951219A}"/>
              </a:ext>
            </a:extLst>
          </p:cNvPr>
          <p:cNvSpPr>
            <a:spLocks noGrp="1"/>
          </p:cNvSpPr>
          <p:nvPr>
            <p:ph type="title"/>
          </p:nvPr>
        </p:nvSpPr>
        <p:spPr/>
        <p:txBody>
          <a:bodyPr>
            <a:noAutofit/>
          </a:bodyPr>
          <a:lstStyle/>
          <a:p>
            <a:r>
              <a:rPr lang="pt-BR" sz="4800" b="1" dirty="0">
                <a:gradFill>
                  <a:gsLst>
                    <a:gs pos="0">
                      <a:srgbClr val="17186C"/>
                    </a:gs>
                    <a:gs pos="50000">
                      <a:srgbClr val="491866"/>
                    </a:gs>
                    <a:gs pos="100000">
                      <a:srgbClr val="931863"/>
                    </a:gs>
                  </a:gsLst>
                  <a:path path="circle">
                    <a:fillToRect t="100000" r="100000"/>
                  </a:path>
                </a:gradFill>
                <a:cs typeface="Poppins" panose="00000500000000000000" pitchFamily="2" charset="0"/>
              </a:rPr>
              <a:t>Dispositivos Móveis</a:t>
            </a:r>
          </a:p>
        </p:txBody>
      </p:sp>
      <p:sp>
        <p:nvSpPr>
          <p:cNvPr id="4" name="Espaço Reservado para Conteúdo 3">
            <a:extLst>
              <a:ext uri="{FF2B5EF4-FFF2-40B4-BE49-F238E27FC236}">
                <a16:creationId xmlns:a16="http://schemas.microsoft.com/office/drawing/2014/main" id="{33CD64A9-5EBA-4F72-8F9E-7FC75A053404}"/>
              </a:ext>
            </a:extLst>
          </p:cNvPr>
          <p:cNvSpPr>
            <a:spLocks noGrp="1"/>
          </p:cNvSpPr>
          <p:nvPr>
            <p:ph idx="1"/>
          </p:nvPr>
        </p:nvSpPr>
        <p:spPr/>
        <p:txBody>
          <a:bodyPr>
            <a:normAutofit/>
          </a:bodyPr>
          <a:lstStyle/>
          <a:p>
            <a:r>
              <a:rPr lang="pt-BR" b="1" dirty="0">
                <a:latin typeface="+mj-lt"/>
                <a:cs typeface="Poppins" panose="00000500000000000000" pitchFamily="2" charset="0"/>
              </a:rPr>
              <a:t>O que impulsionou o desenvolvimento deste segmento da tecnologia?</a:t>
            </a:r>
          </a:p>
          <a:p>
            <a:endParaRPr lang="pt-BR" b="1" dirty="0">
              <a:latin typeface="+mj-lt"/>
              <a:cs typeface="Poppins" panose="00000500000000000000" pitchFamily="2" charset="0"/>
            </a:endParaRPr>
          </a:p>
          <a:p>
            <a:pPr lvl="1"/>
            <a:r>
              <a:rPr lang="pt-BR" dirty="0">
                <a:latin typeface="+mj-lt"/>
                <a:cs typeface="Poppins" panose="00000500000000000000" pitchFamily="2" charset="0"/>
              </a:rPr>
              <a:t>Mobilidade/Portabilidade;</a:t>
            </a:r>
          </a:p>
          <a:p>
            <a:pPr lvl="1"/>
            <a:r>
              <a:rPr lang="pt-BR" dirty="0">
                <a:latin typeface="+mj-lt"/>
                <a:cs typeface="Poppins" panose="00000500000000000000" pitchFamily="2" charset="0"/>
              </a:rPr>
              <a:t>Multitarefas (escritório portátil, multimídia, apps);</a:t>
            </a:r>
          </a:p>
          <a:p>
            <a:pPr lvl="1"/>
            <a:r>
              <a:rPr lang="pt-BR" dirty="0">
                <a:latin typeface="+mj-lt"/>
                <a:cs typeface="Poppins" panose="00000500000000000000" pitchFamily="2" charset="0"/>
              </a:rPr>
              <a:t>Comunicação;</a:t>
            </a:r>
          </a:p>
          <a:p>
            <a:pPr lvl="1"/>
            <a:r>
              <a:rPr lang="pt-BR" dirty="0">
                <a:latin typeface="+mj-lt"/>
                <a:cs typeface="Poppins" panose="00000500000000000000" pitchFamily="2" charset="0"/>
              </a:rPr>
              <a:t>Entretenimento;</a:t>
            </a:r>
          </a:p>
          <a:p>
            <a:pPr lvl="1"/>
            <a:r>
              <a:rPr lang="pt-BR" dirty="0">
                <a:latin typeface="+mj-lt"/>
                <a:cs typeface="Poppins" panose="00000500000000000000" pitchFamily="2" charset="0"/>
              </a:rPr>
              <a:t>Uso profissional/pessoal...</a:t>
            </a:r>
          </a:p>
          <a:p>
            <a:pPr lvl="1"/>
            <a:endParaRPr lang="pt-BR" sz="2400" dirty="0">
              <a:latin typeface="+mj-lt"/>
              <a:cs typeface="Poppins" panose="00000500000000000000" pitchFamily="2" charset="0"/>
            </a:endParaRPr>
          </a:p>
          <a:p>
            <a:endParaRPr lang="pt-BR" dirty="0">
              <a:latin typeface="+mj-lt"/>
              <a:cs typeface="Poppins" panose="00000500000000000000" pitchFamily="2" charset="0"/>
            </a:endParaRPr>
          </a:p>
        </p:txBody>
      </p:sp>
      <p:sp>
        <p:nvSpPr>
          <p:cNvPr id="6" name="Espaço Reservado para Rodapé 5">
            <a:extLst>
              <a:ext uri="{FF2B5EF4-FFF2-40B4-BE49-F238E27FC236}">
                <a16:creationId xmlns:a16="http://schemas.microsoft.com/office/drawing/2014/main" id="{53C0A1F5-1610-FABA-3D72-58B8F8E68539}"/>
              </a:ext>
            </a:extLst>
          </p:cNvPr>
          <p:cNvSpPr>
            <a:spLocks noGrp="1"/>
          </p:cNvSpPr>
          <p:nvPr>
            <p:ph type="ftr" sz="quarter" idx="11"/>
          </p:nvPr>
        </p:nvSpPr>
        <p:spPr/>
        <p:txBody>
          <a:bodyPr/>
          <a:lstStyle/>
          <a:p>
            <a:pPr algn="l" rtl="0"/>
            <a:r>
              <a:rPr lang="pt-BR" noProof="0" dirty="0">
                <a:latin typeface="Poppins" panose="00000500000000000000" pitchFamily="2" charset="0"/>
                <a:cs typeface="Poppins" panose="00000500000000000000" pitchFamily="2" charset="0"/>
              </a:rPr>
              <a:t>Introdução</a:t>
            </a:r>
          </a:p>
        </p:txBody>
      </p:sp>
    </p:spTree>
    <p:extLst>
      <p:ext uri="{BB962C8B-B14F-4D97-AF65-F5344CB8AC3E}">
        <p14:creationId xmlns:p14="http://schemas.microsoft.com/office/powerpoint/2010/main" val="324247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0D921-DAFE-4665-987E-82A407C7632D}"/>
              </a:ext>
            </a:extLst>
          </p:cNvPr>
          <p:cNvSpPr>
            <a:spLocks noGrp="1"/>
          </p:cNvSpPr>
          <p:nvPr>
            <p:ph type="title"/>
          </p:nvPr>
        </p:nvSpPr>
        <p:spPr>
          <a:xfrm>
            <a:off x="576072" y="365125"/>
            <a:ext cx="10771632" cy="1325563"/>
          </a:xfrm>
        </p:spPr>
        <p:txBody>
          <a:bodyPr anchor="ctr">
            <a:normAutofit/>
          </a:bodyPr>
          <a:lstStyle/>
          <a:p>
            <a:r>
              <a:rPr lang="pt-BR"/>
              <a:t>Histórico</a:t>
            </a:r>
          </a:p>
        </p:txBody>
      </p:sp>
      <p:pic>
        <p:nvPicPr>
          <p:cNvPr id="8" name="Imagem 7">
            <a:extLst>
              <a:ext uri="{FF2B5EF4-FFF2-40B4-BE49-F238E27FC236}">
                <a16:creationId xmlns:a16="http://schemas.microsoft.com/office/drawing/2014/main" id="{242C08AB-889B-41BB-A9E4-3509AF104980}"/>
              </a:ext>
            </a:extLst>
          </p:cNvPr>
          <p:cNvPicPr>
            <a:picLocks noChangeAspect="1"/>
          </p:cNvPicPr>
          <p:nvPr/>
        </p:nvPicPr>
        <p:blipFill>
          <a:blip r:embed="rId2"/>
          <a:stretch>
            <a:fillRect/>
          </a:stretch>
        </p:blipFill>
        <p:spPr>
          <a:xfrm>
            <a:off x="345233" y="1539792"/>
            <a:ext cx="10771632" cy="5143455"/>
          </a:xfrm>
          <a:prstGeom prst="rect">
            <a:avLst/>
          </a:prstGeom>
          <a:noFill/>
        </p:spPr>
      </p:pic>
    </p:spTree>
    <p:extLst>
      <p:ext uri="{BB962C8B-B14F-4D97-AF65-F5344CB8AC3E}">
        <p14:creationId xmlns:p14="http://schemas.microsoft.com/office/powerpoint/2010/main" val="153585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37297-8ADC-4FE2-A515-1BC0B39CC01A}"/>
              </a:ext>
            </a:extLst>
          </p:cNvPr>
          <p:cNvSpPr>
            <a:spLocks noGrp="1"/>
          </p:cNvSpPr>
          <p:nvPr>
            <p:ph type="title"/>
          </p:nvPr>
        </p:nvSpPr>
        <p:spPr>
          <a:xfrm>
            <a:off x="838200" y="365125"/>
            <a:ext cx="10515600" cy="1325563"/>
          </a:xfrm>
        </p:spPr>
        <p:txBody>
          <a:bodyPr anchor="ctr">
            <a:normAutofit/>
          </a:bodyPr>
          <a:lstStyle/>
          <a:p>
            <a:r>
              <a:rPr lang="pt-BR" sz="6000" b="1" dirty="0">
                <a:gradFill>
                  <a:gsLst>
                    <a:gs pos="0">
                      <a:srgbClr val="17186C"/>
                    </a:gs>
                    <a:gs pos="50000">
                      <a:srgbClr val="491866"/>
                    </a:gs>
                    <a:gs pos="100000">
                      <a:srgbClr val="931863"/>
                    </a:gs>
                  </a:gsLst>
                  <a:path path="circle">
                    <a:fillToRect t="100000" r="100000"/>
                  </a:path>
                </a:gradFill>
                <a:cs typeface="Poppins" panose="00000500000000000000" pitchFamily="2" charset="0"/>
              </a:rPr>
              <a:t>Histórico</a:t>
            </a:r>
          </a:p>
        </p:txBody>
      </p:sp>
      <p:sp>
        <p:nvSpPr>
          <p:cNvPr id="3" name="Espaço Reservado para Conteúdo 2">
            <a:extLst>
              <a:ext uri="{FF2B5EF4-FFF2-40B4-BE49-F238E27FC236}">
                <a16:creationId xmlns:a16="http://schemas.microsoft.com/office/drawing/2014/main" id="{6C1851B1-5429-4532-B529-7F9F812C3A8B}"/>
              </a:ext>
            </a:extLst>
          </p:cNvPr>
          <p:cNvSpPr>
            <a:spLocks noGrp="1"/>
          </p:cNvSpPr>
          <p:nvPr>
            <p:ph idx="1"/>
          </p:nvPr>
        </p:nvSpPr>
        <p:spPr>
          <a:xfrm>
            <a:off x="838200" y="1825625"/>
            <a:ext cx="10515600" cy="4351338"/>
          </a:xfrm>
        </p:spPr>
        <p:txBody>
          <a:bodyPr>
            <a:normAutofit lnSpcReduction="10000"/>
          </a:bodyPr>
          <a:lstStyle/>
          <a:p>
            <a:pPr>
              <a:lnSpc>
                <a:spcPct val="100000"/>
              </a:lnSpc>
            </a:pPr>
            <a:r>
              <a:rPr lang="pt-BR" sz="1800" b="0" i="0" dirty="0">
                <a:effectLst/>
                <a:cs typeface="Poppins" panose="00000500000000000000" pitchFamily="2" charset="0"/>
              </a:rPr>
              <a:t>Pensando em uma maneira de tornar a comunicação mais eficiente e fácil, engenheiros tiveram a brilhante ideia de criar um sistema que fosse capaz de efetuar a comunicação entre telefones sem fio. A ideia não era nada ruim, porém a tecnologia da época não ajudava muito. Tudo começou no ano de 1947, contudo as ideias não foram muito além da teoria e de pouca prática. </a:t>
            </a:r>
          </a:p>
          <a:p>
            <a:pPr>
              <a:lnSpc>
                <a:spcPct val="100000"/>
              </a:lnSpc>
            </a:pPr>
            <a:endParaRPr lang="pt-BR" sz="1800" dirty="0">
              <a:cs typeface="Poppins" panose="00000500000000000000" pitchFamily="2" charset="0"/>
            </a:endParaRPr>
          </a:p>
          <a:p>
            <a:pPr>
              <a:lnSpc>
                <a:spcPct val="100000"/>
              </a:lnSpc>
            </a:pPr>
            <a:r>
              <a:rPr lang="pt-BR" sz="1800" b="0" i="0" dirty="0">
                <a:effectLst/>
                <a:cs typeface="Poppins" panose="00000500000000000000" pitchFamily="2" charset="0"/>
              </a:rPr>
              <a:t>A real história do telefone móvel, também conhecido como celular, começou em 1973, quando foi efetuada a primeira chamada de um telefone móvel para um telefone fixo. Foi a partir de Abril de 1973 que todas as teorias comprovaram que o celular funcionava perfeitamente, e que a rede de telefonia celular sugerida em 1947 foi projetada de maneira correta. Este foi um momento não muito conhecido, mas certamente foi um fato marcado para sempre e que mudou totalmente a história do mundo.</a:t>
            </a:r>
          </a:p>
          <a:p>
            <a:pPr>
              <a:lnSpc>
                <a:spcPct val="100000"/>
              </a:lnSpc>
            </a:pPr>
            <a:endParaRPr lang="pt-BR" sz="1800" dirty="0">
              <a:cs typeface="Poppins" panose="00000500000000000000" pitchFamily="2" charset="0"/>
            </a:endParaRPr>
          </a:p>
          <a:p>
            <a:pPr marL="0" indent="0">
              <a:lnSpc>
                <a:spcPct val="100000"/>
              </a:lnSpc>
              <a:buNone/>
            </a:pPr>
            <a:r>
              <a:rPr lang="pt-BR" sz="1800" dirty="0">
                <a:cs typeface="Poppins" panose="00000500000000000000" pitchFamily="2" charset="0"/>
              </a:rPr>
              <a:t>								Fonte: Carvalho (2012)</a:t>
            </a:r>
          </a:p>
        </p:txBody>
      </p:sp>
    </p:spTree>
    <p:extLst>
      <p:ext uri="{BB962C8B-B14F-4D97-AF65-F5344CB8AC3E}">
        <p14:creationId xmlns:p14="http://schemas.microsoft.com/office/powerpoint/2010/main" val="94055269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Personalizada 2">
      <a:majorFont>
        <a:latin typeface="Quicksand"/>
        <a:ea typeface=""/>
        <a:cs typeface=""/>
      </a:majorFont>
      <a:minorFont>
        <a:latin typeface="Quicks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005_TF89338750_Win32" id="{1CB48142-8517-4003-B668-CE7E661AA971}" vid="{B3AC07E0-17CA-4DA2-9021-6D13D4C7D87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1E8E11534A1BF4987448BF891FAE407" ma:contentTypeVersion="0" ma:contentTypeDescription="Crie um novo documento." ma:contentTypeScope="" ma:versionID="1894ab9da3abbf4f7eeaf09f96220aa3">
  <xsd:schema xmlns:xsd="http://www.w3.org/2001/XMLSchema" xmlns:xs="http://www.w3.org/2001/XMLSchema" xmlns:p="http://schemas.microsoft.com/office/2006/metadata/properties" targetNamespace="http://schemas.microsoft.com/office/2006/metadata/properties" ma:root="true" ma:fieldsID="574c6ccb71ee63fbc30cff3237551ec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AF6A8A-A912-47A4-93BC-7120023B4E0D}"/>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{4AAD8F44-E0CA-4D04-9E8E-9FD4D18AAE83}tf89338750_win32</Template>
  <TotalTime>648</TotalTime>
  <Words>1614</Words>
  <Application>Microsoft Office PowerPoint</Application>
  <PresentationFormat>Widescreen</PresentationFormat>
  <Paragraphs>182</Paragraphs>
  <Slides>28</Slides>
  <Notes>4</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28</vt:i4>
      </vt:variant>
    </vt:vector>
  </HeadingPairs>
  <TitlesOfParts>
    <vt:vector size="33" baseType="lpstr">
      <vt:lpstr>Arial</vt:lpstr>
      <vt:lpstr>Calibri</vt:lpstr>
      <vt:lpstr>Poppins</vt:lpstr>
      <vt:lpstr>Quicksand</vt:lpstr>
      <vt:lpstr>GradientUnivers</vt:lpstr>
      <vt:lpstr>DESENVOLVIMENTO de DISPOSITIVOS MÓVEIS</vt:lpstr>
      <vt:lpstr>Agenda</vt:lpstr>
      <vt:lpstr>Plano de Ensino</vt:lpstr>
      <vt:lpstr>Avaliações</vt:lpstr>
      <vt:lpstr>Introdução</vt:lpstr>
      <vt:lpstr>Dispositivos Móveis</vt:lpstr>
      <vt:lpstr>Dispositivos Móveis</vt:lpstr>
      <vt:lpstr>Histórico</vt:lpstr>
      <vt:lpstr>Histórico</vt:lpstr>
      <vt:lpstr>Histórico</vt:lpstr>
      <vt:lpstr>Histórico</vt:lpstr>
      <vt:lpstr>Histórico</vt:lpstr>
      <vt:lpstr>Histórico</vt:lpstr>
      <vt:lpstr>Smartphones</vt:lpstr>
      <vt:lpstr>Mercado</vt:lpstr>
      <vt:lpstr>Android x iOS</vt:lpstr>
      <vt:lpstr>Frequência de uso e importância por atividade no smartphone</vt:lpstr>
      <vt:lpstr>Remuneração por faixa de experiência</vt:lpstr>
      <vt:lpstr>Linguagens de Programação</vt:lpstr>
      <vt:lpstr>Algumas empresas que usam Flutter no Brasil</vt:lpstr>
      <vt:lpstr>Best Hybrid App Development Frameworks</vt:lpstr>
      <vt:lpstr>Flutter x React Native</vt:lpstr>
      <vt:lpstr>Flutter x React Native</vt:lpstr>
      <vt:lpstr>Como pensar no desenvolvimento para dispositivos móveis?</vt:lpstr>
      <vt:lpstr>Dart – Material complementar</vt:lpstr>
      <vt:lpstr>Flutter</vt:lpstr>
      <vt:lpstr>Atividade</vt:lpstr>
      <vt:lpstr>Lista de exercícios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DESENVOLVIMENTO PARA DISPOSITIVOS MÓVEIS</dc:title>
  <dc:creator>TASSIANA KAUTZMANN</dc:creator>
  <cp:lastModifiedBy>TASSIANA KAUTZMANN</cp:lastModifiedBy>
  <cp:revision>34</cp:revision>
  <dcterms:created xsi:type="dcterms:W3CDTF">2023-07-17T13:47:17Z</dcterms:created>
  <dcterms:modified xsi:type="dcterms:W3CDTF">2025-08-05T20:09:55Z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0x01010071E8E11534A1BF4987448BF891FAE407</vt:lpwstr>
  </property>
</Properties>
</file>